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handoutMasterIdLst>
    <p:handoutMasterId r:id="rId5"/>
  </p:handoutMasterIdLst>
  <p:sldIdLst>
    <p:sldId id="257" r:id="rId2"/>
    <p:sldId id="258"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97" userDrawn="1">
          <p15:clr>
            <a:srgbClr val="A4A3A4"/>
          </p15:clr>
        </p15:guide>
        <p15:guide id="2" pos="1338" userDrawn="1">
          <p15:clr>
            <a:srgbClr val="A4A3A4"/>
          </p15:clr>
        </p15:guide>
        <p15:guide id="3" pos="4694" userDrawn="1">
          <p15:clr>
            <a:srgbClr val="A4A3A4"/>
          </p15:clr>
        </p15:guide>
        <p15:guide id="5" pos="30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2E9E"/>
    <a:srgbClr val="2BC282"/>
    <a:srgbClr val="191F57"/>
    <a:srgbClr val="6264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17"/>
    <p:restoredTop sz="96405"/>
  </p:normalViewPr>
  <p:slideViewPr>
    <p:cSldViewPr snapToGrid="0" snapToObjects="1" showGuides="1">
      <p:cViewPr>
        <p:scale>
          <a:sx n="100" d="100"/>
          <a:sy n="100" d="100"/>
        </p:scale>
        <p:origin x="3616" y="8"/>
      </p:cViewPr>
      <p:guideLst>
        <p:guide orient="horz" pos="6497"/>
        <p:guide pos="1338"/>
        <p:guide pos="4694"/>
        <p:guide pos="3016"/>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4" d="100"/>
          <a:sy n="84" d="100"/>
        </p:scale>
        <p:origin x="286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A07A22B-59CE-2972-E62B-F46A0D0102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560AF1C-C50F-8EAE-EBDA-EA5D3D5624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C5E135-C3BD-48B1-8922-6D7A4DE0616A}" type="datetimeFigureOut">
              <a:rPr lang="fr-FR" smtClean="0"/>
              <a:t>18/04/2026</a:t>
            </a:fld>
            <a:endParaRPr lang="fr-FR"/>
          </a:p>
        </p:txBody>
      </p:sp>
      <p:sp>
        <p:nvSpPr>
          <p:cNvPr id="4" name="Espace réservé du pied de page 3">
            <a:extLst>
              <a:ext uri="{FF2B5EF4-FFF2-40B4-BE49-F238E27FC236}">
                <a16:creationId xmlns:a16="http://schemas.microsoft.com/office/drawing/2014/main" id="{15CCDB6B-F99D-74CA-92C3-005AE1BF16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6A74C6CA-22C7-3AA5-DD69-2FED9B911A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ADF968-4C49-4FC3-8C7A-8D1DA88B3960}" type="slidenum">
              <a:rPr lang="fr-FR" smtClean="0"/>
              <a:t>‹N°›</a:t>
            </a:fld>
            <a:endParaRPr lang="fr-FR"/>
          </a:p>
        </p:txBody>
      </p:sp>
    </p:spTree>
    <p:extLst>
      <p:ext uri="{BB962C8B-B14F-4D97-AF65-F5344CB8AC3E}">
        <p14:creationId xmlns:p14="http://schemas.microsoft.com/office/powerpoint/2010/main" val="2828853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FB1795-EC68-4BE2-95BA-A50B1EE89521}" type="datetimeFigureOut">
              <a:rPr lang="fr-FR" smtClean="0"/>
              <a:t>18/04/2026</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FA43-DC72-4AB4-893D-4A9D31AFB6F7}" type="slidenum">
              <a:rPr lang="fr-FR" smtClean="0"/>
              <a:t>‹N°›</a:t>
            </a:fld>
            <a:endParaRPr lang="fr-FR"/>
          </a:p>
        </p:txBody>
      </p:sp>
    </p:spTree>
    <p:extLst>
      <p:ext uri="{BB962C8B-B14F-4D97-AF65-F5344CB8AC3E}">
        <p14:creationId xmlns:p14="http://schemas.microsoft.com/office/powerpoint/2010/main" val="3077264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049516" y="1749795"/>
            <a:ext cx="4943183" cy="3596111"/>
          </a:xfrm>
        </p:spPr>
        <p:txBody>
          <a:bodyPr anchor="b"/>
          <a:lstStyle>
            <a:lvl1pPr algn="ctr">
              <a:defRPr sz="4960"/>
            </a:lvl1pPr>
          </a:lstStyle>
          <a:p>
            <a:r>
              <a:rPr lang="fr-FR" dirty="0"/>
              <a:t>Modifiez le style du titre</a:t>
            </a:r>
            <a:endParaRPr lang="en-US" dirty="0"/>
          </a:p>
        </p:txBody>
      </p:sp>
      <p:sp>
        <p:nvSpPr>
          <p:cNvPr id="3" name="Subtitle 2"/>
          <p:cNvSpPr>
            <a:spLocks noGrp="1"/>
          </p:cNvSpPr>
          <p:nvPr>
            <p:ph type="subTitle" idx="1"/>
          </p:nvPr>
        </p:nvSpPr>
        <p:spPr>
          <a:xfrm>
            <a:off x="2049516" y="5615679"/>
            <a:ext cx="4565200" cy="2487798"/>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dirty="0"/>
              <a:t>Modifiez le style des sous-titres du masque</a:t>
            </a:r>
            <a:endParaRPr lang="en-US" dirty="0"/>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264B030B-8DEA-EC44-9FB9-C2F8664E69BE}" type="datetimeFigureOut">
              <a:rPr lang="fr-FR" smtClean="0"/>
              <a:t>18/04/2026</a:t>
            </a:fld>
            <a:endParaRPr lang="fr-FR" dirty="0"/>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lang="fr-FR"/>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7DB243F5-CE18-A34A-8E0F-EE3B114DF301}" type="slidenum">
              <a:rPr lang="fr-FR" smtClean="0"/>
              <a:t>‹N°›</a:t>
            </a:fld>
            <a:endParaRPr lang="fr-FR"/>
          </a:p>
        </p:txBody>
      </p:sp>
    </p:spTree>
    <p:extLst>
      <p:ext uri="{BB962C8B-B14F-4D97-AF65-F5344CB8AC3E}">
        <p14:creationId xmlns:p14="http://schemas.microsoft.com/office/powerpoint/2010/main" val="2687044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264B030B-8DEA-EC44-9FB9-C2F8664E69BE}" type="datetimeFigureOut">
              <a:rPr lang="fr-FR" smtClean="0"/>
              <a:t>18/04/2026</a:t>
            </a:fld>
            <a:endParaRPr lang="fr-FR"/>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lang="fr-FR"/>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7DB243F5-CE18-A34A-8E0F-EE3B114DF301}" type="slidenum">
              <a:rPr lang="fr-FR" smtClean="0"/>
              <a:t>‹N°›</a:t>
            </a:fld>
            <a:endParaRPr lang="fr-FR"/>
          </a:p>
        </p:txBody>
      </p:sp>
    </p:spTree>
    <p:extLst>
      <p:ext uri="{BB962C8B-B14F-4D97-AF65-F5344CB8AC3E}">
        <p14:creationId xmlns:p14="http://schemas.microsoft.com/office/powerpoint/2010/main" val="3829642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264B030B-8DEA-EC44-9FB9-C2F8664E69BE}" type="datetimeFigureOut">
              <a:rPr lang="fr-FR" smtClean="0"/>
              <a:t>18/04/2026</a:t>
            </a:fld>
            <a:endParaRPr lang="fr-FR"/>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lang="fr-FR"/>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7DB243F5-CE18-A34A-8E0F-EE3B114DF301}" type="slidenum">
              <a:rPr lang="fr-FR" smtClean="0"/>
              <a:t>‹N°›</a:t>
            </a:fld>
            <a:endParaRPr lang="fr-FR"/>
          </a:p>
        </p:txBody>
      </p:sp>
    </p:spTree>
    <p:extLst>
      <p:ext uri="{BB962C8B-B14F-4D97-AF65-F5344CB8AC3E}">
        <p14:creationId xmlns:p14="http://schemas.microsoft.com/office/powerpoint/2010/main" val="4275872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fr-FR" dirty="0"/>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264B030B-8DEA-EC44-9FB9-C2F8664E69BE}" type="datetimeFigureOut">
              <a:rPr lang="fr-FR" smtClean="0"/>
              <a:t>18/04/2026</a:t>
            </a:fld>
            <a:endParaRPr lang="fr-FR"/>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lang="fr-FR"/>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7DB243F5-CE18-A34A-8E0F-EE3B114DF301}" type="slidenum">
              <a:rPr lang="fr-FR" smtClean="0"/>
              <a:t>‹N°›</a:t>
            </a:fld>
            <a:endParaRPr lang="fr-FR"/>
          </a:p>
        </p:txBody>
      </p:sp>
    </p:spTree>
    <p:extLst>
      <p:ext uri="{BB962C8B-B14F-4D97-AF65-F5344CB8AC3E}">
        <p14:creationId xmlns:p14="http://schemas.microsoft.com/office/powerpoint/2010/main" val="1523599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264B030B-8DEA-EC44-9FB9-C2F8664E69BE}" type="datetimeFigureOut">
              <a:rPr lang="fr-FR" smtClean="0"/>
              <a:t>18/04/2026</a:t>
            </a:fld>
            <a:endParaRPr lang="fr-FR"/>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lang="fr-FR"/>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7DB243F5-CE18-A34A-8E0F-EE3B114DF301}" type="slidenum">
              <a:rPr lang="fr-FR" smtClean="0"/>
              <a:t>‹N°›</a:t>
            </a:fld>
            <a:endParaRPr lang="fr-FR"/>
          </a:p>
        </p:txBody>
      </p:sp>
    </p:spTree>
    <p:extLst>
      <p:ext uri="{BB962C8B-B14F-4D97-AF65-F5344CB8AC3E}">
        <p14:creationId xmlns:p14="http://schemas.microsoft.com/office/powerpoint/2010/main" val="4008571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a:xfrm>
            <a:off x="519728" y="9909729"/>
            <a:ext cx="1700927" cy="569240"/>
          </a:xfrm>
          <a:prstGeom prst="rect">
            <a:avLst/>
          </a:prstGeom>
        </p:spPr>
        <p:txBody>
          <a:bodyPr/>
          <a:lstStyle/>
          <a:p>
            <a:fld id="{264B030B-8DEA-EC44-9FB9-C2F8664E69BE}" type="datetimeFigureOut">
              <a:rPr lang="fr-FR" smtClean="0"/>
              <a:t>18/04/2026</a:t>
            </a:fld>
            <a:endParaRPr lang="fr-FR"/>
          </a:p>
        </p:txBody>
      </p:sp>
      <p:sp>
        <p:nvSpPr>
          <p:cNvPr id="6" name="Footer Placeholder 5"/>
          <p:cNvSpPr>
            <a:spLocks noGrp="1"/>
          </p:cNvSpPr>
          <p:nvPr>
            <p:ph type="ftr" sz="quarter" idx="11"/>
          </p:nvPr>
        </p:nvSpPr>
        <p:spPr>
          <a:xfrm>
            <a:off x="2504143" y="9909729"/>
            <a:ext cx="2551390" cy="569240"/>
          </a:xfrm>
          <a:prstGeom prst="rect">
            <a:avLst/>
          </a:prstGeom>
        </p:spPr>
        <p:txBody>
          <a:bodyPr/>
          <a:lstStyle/>
          <a:p>
            <a:endParaRPr lang="fr-FR"/>
          </a:p>
        </p:txBody>
      </p:sp>
      <p:sp>
        <p:nvSpPr>
          <p:cNvPr id="7" name="Slide Number Placeholder 6"/>
          <p:cNvSpPr>
            <a:spLocks noGrp="1"/>
          </p:cNvSpPr>
          <p:nvPr>
            <p:ph type="sldNum" sz="quarter" idx="12"/>
          </p:nvPr>
        </p:nvSpPr>
        <p:spPr>
          <a:xfrm>
            <a:off x="5339020" y="9909729"/>
            <a:ext cx="1700927" cy="569240"/>
          </a:xfrm>
          <a:prstGeom prst="rect">
            <a:avLst/>
          </a:prstGeom>
        </p:spPr>
        <p:txBody>
          <a:bodyPr/>
          <a:lstStyle/>
          <a:p>
            <a:fld id="{7DB243F5-CE18-A34A-8E0F-EE3B114DF301}" type="slidenum">
              <a:rPr lang="fr-FR" smtClean="0"/>
              <a:t>‹N°›</a:t>
            </a:fld>
            <a:endParaRPr lang="fr-FR"/>
          </a:p>
        </p:txBody>
      </p:sp>
    </p:spTree>
    <p:extLst>
      <p:ext uri="{BB962C8B-B14F-4D97-AF65-F5344CB8AC3E}">
        <p14:creationId xmlns:p14="http://schemas.microsoft.com/office/powerpoint/2010/main" val="921848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519728" y="9909729"/>
            <a:ext cx="1700927" cy="569240"/>
          </a:xfrm>
          <a:prstGeom prst="rect">
            <a:avLst/>
          </a:prstGeom>
        </p:spPr>
        <p:txBody>
          <a:bodyPr/>
          <a:lstStyle/>
          <a:p>
            <a:fld id="{264B030B-8DEA-EC44-9FB9-C2F8664E69BE}" type="datetimeFigureOut">
              <a:rPr lang="fr-FR" smtClean="0"/>
              <a:t>18/04/2026</a:t>
            </a:fld>
            <a:endParaRPr lang="fr-FR"/>
          </a:p>
        </p:txBody>
      </p:sp>
      <p:sp>
        <p:nvSpPr>
          <p:cNvPr id="8" name="Footer Placeholder 7"/>
          <p:cNvSpPr>
            <a:spLocks noGrp="1"/>
          </p:cNvSpPr>
          <p:nvPr>
            <p:ph type="ftr" sz="quarter" idx="11"/>
          </p:nvPr>
        </p:nvSpPr>
        <p:spPr>
          <a:xfrm>
            <a:off x="2504143" y="9909729"/>
            <a:ext cx="2551390" cy="569240"/>
          </a:xfrm>
          <a:prstGeom prst="rect">
            <a:avLst/>
          </a:prstGeom>
        </p:spPr>
        <p:txBody>
          <a:bodyPr/>
          <a:lstStyle/>
          <a:p>
            <a:endParaRPr lang="fr-FR"/>
          </a:p>
        </p:txBody>
      </p:sp>
      <p:sp>
        <p:nvSpPr>
          <p:cNvPr id="9" name="Slide Number Placeholder 8"/>
          <p:cNvSpPr>
            <a:spLocks noGrp="1"/>
          </p:cNvSpPr>
          <p:nvPr>
            <p:ph type="sldNum" sz="quarter" idx="12"/>
          </p:nvPr>
        </p:nvSpPr>
        <p:spPr>
          <a:xfrm>
            <a:off x="5339020" y="9909729"/>
            <a:ext cx="1700927" cy="569240"/>
          </a:xfrm>
          <a:prstGeom prst="rect">
            <a:avLst/>
          </a:prstGeom>
        </p:spPr>
        <p:txBody>
          <a:bodyPr/>
          <a:lstStyle/>
          <a:p>
            <a:fld id="{7DB243F5-CE18-A34A-8E0F-EE3B114DF301}" type="slidenum">
              <a:rPr lang="fr-FR" smtClean="0"/>
              <a:t>‹N°›</a:t>
            </a:fld>
            <a:endParaRPr lang="fr-FR"/>
          </a:p>
        </p:txBody>
      </p:sp>
    </p:spTree>
    <p:extLst>
      <p:ext uri="{BB962C8B-B14F-4D97-AF65-F5344CB8AC3E}">
        <p14:creationId xmlns:p14="http://schemas.microsoft.com/office/powerpoint/2010/main" val="1335707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a:xfrm>
            <a:off x="519728" y="9909729"/>
            <a:ext cx="1700927" cy="569240"/>
          </a:xfrm>
          <a:prstGeom prst="rect">
            <a:avLst/>
          </a:prstGeom>
        </p:spPr>
        <p:txBody>
          <a:bodyPr/>
          <a:lstStyle/>
          <a:p>
            <a:fld id="{264B030B-8DEA-EC44-9FB9-C2F8664E69BE}" type="datetimeFigureOut">
              <a:rPr lang="fr-FR" smtClean="0"/>
              <a:t>18/04/2026</a:t>
            </a:fld>
            <a:endParaRPr lang="fr-FR"/>
          </a:p>
        </p:txBody>
      </p:sp>
      <p:sp>
        <p:nvSpPr>
          <p:cNvPr id="4" name="Footer Placeholder 3"/>
          <p:cNvSpPr>
            <a:spLocks noGrp="1"/>
          </p:cNvSpPr>
          <p:nvPr>
            <p:ph type="ftr" sz="quarter" idx="11"/>
          </p:nvPr>
        </p:nvSpPr>
        <p:spPr>
          <a:xfrm>
            <a:off x="2504143" y="9909729"/>
            <a:ext cx="2551390" cy="569240"/>
          </a:xfrm>
          <a:prstGeom prst="rect">
            <a:avLst/>
          </a:prstGeom>
        </p:spPr>
        <p:txBody>
          <a:bodyPr/>
          <a:lstStyle/>
          <a:p>
            <a:endParaRPr lang="fr-FR"/>
          </a:p>
        </p:txBody>
      </p:sp>
      <p:sp>
        <p:nvSpPr>
          <p:cNvPr id="5" name="Slide Number Placeholder 4"/>
          <p:cNvSpPr>
            <a:spLocks noGrp="1"/>
          </p:cNvSpPr>
          <p:nvPr>
            <p:ph type="sldNum" sz="quarter" idx="12"/>
          </p:nvPr>
        </p:nvSpPr>
        <p:spPr>
          <a:xfrm>
            <a:off x="5339020" y="9909729"/>
            <a:ext cx="1700927" cy="569240"/>
          </a:xfrm>
          <a:prstGeom prst="rect">
            <a:avLst/>
          </a:prstGeom>
        </p:spPr>
        <p:txBody>
          <a:bodyPr/>
          <a:lstStyle/>
          <a:p>
            <a:fld id="{7DB243F5-CE18-A34A-8E0F-EE3B114DF301}" type="slidenum">
              <a:rPr lang="fr-FR" smtClean="0"/>
              <a:t>‹N°›</a:t>
            </a:fld>
            <a:endParaRPr lang="fr-FR"/>
          </a:p>
        </p:txBody>
      </p:sp>
    </p:spTree>
    <p:extLst>
      <p:ext uri="{BB962C8B-B14F-4D97-AF65-F5344CB8AC3E}">
        <p14:creationId xmlns:p14="http://schemas.microsoft.com/office/powerpoint/2010/main" val="1779060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19728" y="9909729"/>
            <a:ext cx="1700927" cy="569240"/>
          </a:xfrm>
          <a:prstGeom prst="rect">
            <a:avLst/>
          </a:prstGeom>
        </p:spPr>
        <p:txBody>
          <a:bodyPr/>
          <a:lstStyle/>
          <a:p>
            <a:fld id="{264B030B-8DEA-EC44-9FB9-C2F8664E69BE}" type="datetimeFigureOut">
              <a:rPr lang="fr-FR" smtClean="0"/>
              <a:t>18/04/2026</a:t>
            </a:fld>
            <a:endParaRPr lang="fr-FR"/>
          </a:p>
        </p:txBody>
      </p:sp>
      <p:sp>
        <p:nvSpPr>
          <p:cNvPr id="3" name="Footer Placeholder 2"/>
          <p:cNvSpPr>
            <a:spLocks noGrp="1"/>
          </p:cNvSpPr>
          <p:nvPr>
            <p:ph type="ftr" sz="quarter" idx="11"/>
          </p:nvPr>
        </p:nvSpPr>
        <p:spPr>
          <a:xfrm>
            <a:off x="2504143" y="9909729"/>
            <a:ext cx="2551390" cy="569240"/>
          </a:xfrm>
          <a:prstGeom prst="rect">
            <a:avLst/>
          </a:prstGeom>
        </p:spPr>
        <p:txBody>
          <a:bodyPr/>
          <a:lstStyle/>
          <a:p>
            <a:endParaRPr lang="fr-FR"/>
          </a:p>
        </p:txBody>
      </p:sp>
      <p:sp>
        <p:nvSpPr>
          <p:cNvPr id="4" name="Slide Number Placeholder 3"/>
          <p:cNvSpPr>
            <a:spLocks noGrp="1"/>
          </p:cNvSpPr>
          <p:nvPr>
            <p:ph type="sldNum" sz="quarter" idx="12"/>
          </p:nvPr>
        </p:nvSpPr>
        <p:spPr>
          <a:xfrm>
            <a:off x="5339020" y="9909729"/>
            <a:ext cx="1700927" cy="569240"/>
          </a:xfrm>
          <a:prstGeom prst="rect">
            <a:avLst/>
          </a:prstGeom>
        </p:spPr>
        <p:txBody>
          <a:bodyPr/>
          <a:lstStyle/>
          <a:p>
            <a:fld id="{7DB243F5-CE18-A34A-8E0F-EE3B114DF301}" type="slidenum">
              <a:rPr lang="fr-FR" smtClean="0"/>
              <a:t>‹N°›</a:t>
            </a:fld>
            <a:endParaRPr lang="fr-FR"/>
          </a:p>
        </p:txBody>
      </p:sp>
    </p:spTree>
    <p:extLst>
      <p:ext uri="{BB962C8B-B14F-4D97-AF65-F5344CB8AC3E}">
        <p14:creationId xmlns:p14="http://schemas.microsoft.com/office/powerpoint/2010/main" val="2875620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a:xfrm>
            <a:off x="519728" y="9909729"/>
            <a:ext cx="1700927" cy="569240"/>
          </a:xfrm>
          <a:prstGeom prst="rect">
            <a:avLst/>
          </a:prstGeom>
        </p:spPr>
        <p:txBody>
          <a:bodyPr/>
          <a:lstStyle/>
          <a:p>
            <a:fld id="{264B030B-8DEA-EC44-9FB9-C2F8664E69BE}" type="datetimeFigureOut">
              <a:rPr lang="fr-FR" smtClean="0"/>
              <a:t>18/04/2026</a:t>
            </a:fld>
            <a:endParaRPr lang="fr-FR"/>
          </a:p>
        </p:txBody>
      </p:sp>
      <p:sp>
        <p:nvSpPr>
          <p:cNvPr id="6" name="Footer Placeholder 5"/>
          <p:cNvSpPr>
            <a:spLocks noGrp="1"/>
          </p:cNvSpPr>
          <p:nvPr>
            <p:ph type="ftr" sz="quarter" idx="11"/>
          </p:nvPr>
        </p:nvSpPr>
        <p:spPr>
          <a:xfrm>
            <a:off x="2504143" y="9909729"/>
            <a:ext cx="2551390" cy="569240"/>
          </a:xfrm>
          <a:prstGeom prst="rect">
            <a:avLst/>
          </a:prstGeom>
        </p:spPr>
        <p:txBody>
          <a:bodyPr/>
          <a:lstStyle/>
          <a:p>
            <a:endParaRPr lang="fr-FR"/>
          </a:p>
        </p:txBody>
      </p:sp>
      <p:sp>
        <p:nvSpPr>
          <p:cNvPr id="7" name="Slide Number Placeholder 6"/>
          <p:cNvSpPr>
            <a:spLocks noGrp="1"/>
          </p:cNvSpPr>
          <p:nvPr>
            <p:ph type="sldNum" sz="quarter" idx="12"/>
          </p:nvPr>
        </p:nvSpPr>
        <p:spPr>
          <a:xfrm>
            <a:off x="5339020" y="9909729"/>
            <a:ext cx="1700927" cy="569240"/>
          </a:xfrm>
          <a:prstGeom prst="rect">
            <a:avLst/>
          </a:prstGeom>
        </p:spPr>
        <p:txBody>
          <a:bodyPr/>
          <a:lstStyle/>
          <a:p>
            <a:fld id="{7DB243F5-CE18-A34A-8E0F-EE3B114DF301}" type="slidenum">
              <a:rPr lang="fr-FR" smtClean="0"/>
              <a:t>‹N°›</a:t>
            </a:fld>
            <a:endParaRPr lang="fr-FR"/>
          </a:p>
        </p:txBody>
      </p:sp>
    </p:spTree>
    <p:extLst>
      <p:ext uri="{BB962C8B-B14F-4D97-AF65-F5344CB8AC3E}">
        <p14:creationId xmlns:p14="http://schemas.microsoft.com/office/powerpoint/2010/main" val="166880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a:xfrm>
            <a:off x="519728" y="9909729"/>
            <a:ext cx="1700927" cy="569240"/>
          </a:xfrm>
          <a:prstGeom prst="rect">
            <a:avLst/>
          </a:prstGeom>
        </p:spPr>
        <p:txBody>
          <a:bodyPr/>
          <a:lstStyle/>
          <a:p>
            <a:fld id="{264B030B-8DEA-EC44-9FB9-C2F8664E69BE}" type="datetimeFigureOut">
              <a:rPr lang="fr-FR" smtClean="0"/>
              <a:t>18/04/2026</a:t>
            </a:fld>
            <a:endParaRPr lang="fr-FR"/>
          </a:p>
        </p:txBody>
      </p:sp>
      <p:sp>
        <p:nvSpPr>
          <p:cNvPr id="6" name="Footer Placeholder 5"/>
          <p:cNvSpPr>
            <a:spLocks noGrp="1"/>
          </p:cNvSpPr>
          <p:nvPr>
            <p:ph type="ftr" sz="quarter" idx="11"/>
          </p:nvPr>
        </p:nvSpPr>
        <p:spPr>
          <a:xfrm>
            <a:off x="2504143" y="9909729"/>
            <a:ext cx="2551390" cy="569240"/>
          </a:xfrm>
          <a:prstGeom prst="rect">
            <a:avLst/>
          </a:prstGeom>
        </p:spPr>
        <p:txBody>
          <a:bodyPr/>
          <a:lstStyle/>
          <a:p>
            <a:endParaRPr lang="fr-FR"/>
          </a:p>
        </p:txBody>
      </p:sp>
      <p:sp>
        <p:nvSpPr>
          <p:cNvPr id="7" name="Slide Number Placeholder 6"/>
          <p:cNvSpPr>
            <a:spLocks noGrp="1"/>
          </p:cNvSpPr>
          <p:nvPr>
            <p:ph type="sldNum" sz="quarter" idx="12"/>
          </p:nvPr>
        </p:nvSpPr>
        <p:spPr>
          <a:xfrm>
            <a:off x="5339020" y="9909729"/>
            <a:ext cx="1700927" cy="569240"/>
          </a:xfrm>
          <a:prstGeom prst="rect">
            <a:avLst/>
          </a:prstGeom>
        </p:spPr>
        <p:txBody>
          <a:bodyPr/>
          <a:lstStyle/>
          <a:p>
            <a:fld id="{7DB243F5-CE18-A34A-8E0F-EE3B114DF301}" type="slidenum">
              <a:rPr lang="fr-FR" smtClean="0"/>
              <a:t>‹N°›</a:t>
            </a:fld>
            <a:endParaRPr lang="fr-FR"/>
          </a:p>
        </p:txBody>
      </p:sp>
    </p:spTree>
    <p:extLst>
      <p:ext uri="{BB962C8B-B14F-4D97-AF65-F5344CB8AC3E}">
        <p14:creationId xmlns:p14="http://schemas.microsoft.com/office/powerpoint/2010/main" val="4064102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5C2AD7-318C-464D-9519-3AB6C171658C}"/>
              </a:ext>
            </a:extLst>
          </p:cNvPr>
          <p:cNvSpPr/>
          <p:nvPr userDrawn="1"/>
        </p:nvSpPr>
        <p:spPr>
          <a:xfrm>
            <a:off x="0" y="0"/>
            <a:ext cx="1908313" cy="10691813"/>
          </a:xfrm>
          <a:prstGeom prst="rect">
            <a:avLst/>
          </a:prstGeom>
          <a:solidFill>
            <a:srgbClr val="402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2" name="Title Placeholder 1"/>
          <p:cNvSpPr>
            <a:spLocks noGrp="1"/>
          </p:cNvSpPr>
          <p:nvPr>
            <p:ph type="title"/>
          </p:nvPr>
        </p:nvSpPr>
        <p:spPr>
          <a:xfrm>
            <a:off x="2075290" y="569242"/>
            <a:ext cx="5279667" cy="1441400"/>
          </a:xfrm>
          <a:prstGeom prst="rect">
            <a:avLst/>
          </a:prstGeom>
        </p:spPr>
        <p:txBody>
          <a:bodyPr vert="horz" lIns="91440" tIns="45720" rIns="91440" bIns="45720" rtlCol="0" anchor="t">
            <a:normAutofit/>
          </a:bodyPr>
          <a:lstStyle/>
          <a:p>
            <a:r>
              <a:rPr lang="fr-FR" dirty="0"/>
              <a:t>Modifiez le style du titre</a:t>
            </a:r>
            <a:endParaRPr lang="en-US" dirty="0"/>
          </a:p>
        </p:txBody>
      </p:sp>
      <p:sp>
        <p:nvSpPr>
          <p:cNvPr id="3" name="Text Placeholder 2"/>
          <p:cNvSpPr>
            <a:spLocks noGrp="1"/>
          </p:cNvSpPr>
          <p:nvPr>
            <p:ph type="body" idx="1"/>
          </p:nvPr>
        </p:nvSpPr>
        <p:spPr>
          <a:xfrm>
            <a:off x="2075290" y="2846200"/>
            <a:ext cx="5279667" cy="678385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pic>
        <p:nvPicPr>
          <p:cNvPr id="8" name="Image 7" descr="Une image contenant texte, Police, logo, Graphique&#10;&#10;Le contenu généré par l’IA peut être incorrect.">
            <a:extLst>
              <a:ext uri="{FF2B5EF4-FFF2-40B4-BE49-F238E27FC236}">
                <a16:creationId xmlns:a16="http://schemas.microsoft.com/office/drawing/2014/main" id="{6DCD9B02-C55C-5228-0975-905201DD6465}"/>
              </a:ext>
            </a:extLst>
          </p:cNvPr>
          <p:cNvPicPr>
            <a:picLocks noChangeAspect="1"/>
          </p:cNvPicPr>
          <p:nvPr userDrawn="1"/>
        </p:nvPicPr>
        <p:blipFill>
          <a:blip r:embed="rId13"/>
          <a:stretch>
            <a:fillRect/>
          </a:stretch>
        </p:blipFill>
        <p:spPr>
          <a:xfrm>
            <a:off x="1110840" y="152867"/>
            <a:ext cx="1594946" cy="578849"/>
          </a:xfrm>
          <a:prstGeom prst="rect">
            <a:avLst/>
          </a:prstGeom>
        </p:spPr>
      </p:pic>
    </p:spTree>
    <p:extLst>
      <p:ext uri="{BB962C8B-B14F-4D97-AF65-F5344CB8AC3E}">
        <p14:creationId xmlns:p14="http://schemas.microsoft.com/office/powerpoint/2010/main" val="1393633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2800" b="1" i="0" kern="1200">
          <a:solidFill>
            <a:srgbClr val="191F57"/>
          </a:solidFill>
          <a:latin typeface="Hind" panose="02000000000000000000" pitchFamily="2" charset="77"/>
          <a:ea typeface="+mj-ea"/>
          <a:cs typeface="Hind" panose="02000000000000000000" pitchFamily="2" charset="77"/>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Hind" panose="02000000000000000000" pitchFamily="2" charset="77"/>
          <a:ea typeface="+mn-ea"/>
          <a:cs typeface="Hind" panose="02000000000000000000" pitchFamily="2" charset="77"/>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Hind" panose="02000000000000000000" pitchFamily="2" charset="77"/>
          <a:ea typeface="+mn-ea"/>
          <a:cs typeface="Hind" panose="02000000000000000000" pitchFamily="2" charset="77"/>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Hind" panose="02000000000000000000" pitchFamily="2" charset="77"/>
          <a:ea typeface="+mn-ea"/>
          <a:cs typeface="Hind" panose="02000000000000000000" pitchFamily="2" charset="77"/>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Hind" panose="02000000000000000000" pitchFamily="2" charset="77"/>
          <a:ea typeface="+mn-ea"/>
          <a:cs typeface="Hind" panose="02000000000000000000" pitchFamily="2" charset="77"/>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Hind" panose="02000000000000000000" pitchFamily="2" charset="77"/>
          <a:ea typeface="+mn-ea"/>
          <a:cs typeface="Hind" panose="02000000000000000000" pitchFamily="2" charset="77"/>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lanetrse-toulouse.org/"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g"/><Relationship Id="rId2" Type="http://schemas.openxmlformats.org/officeDocument/2006/relationships/hyperlink" Target="http://www.planetrse-toulouse.org/"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C04A7D-816C-0D45-92F7-01524E377264}"/>
              </a:ext>
            </a:extLst>
          </p:cNvPr>
          <p:cNvSpPr>
            <a:spLocks noGrp="1"/>
          </p:cNvSpPr>
          <p:nvPr>
            <p:ph type="title"/>
          </p:nvPr>
        </p:nvSpPr>
        <p:spPr>
          <a:xfrm>
            <a:off x="2867638" y="331577"/>
            <a:ext cx="3840523" cy="936106"/>
          </a:xfrm>
        </p:spPr>
        <p:txBody>
          <a:bodyPr>
            <a:noAutofit/>
          </a:bodyPr>
          <a:lstStyle/>
          <a:p>
            <a:pPr algn="ctr"/>
            <a:r>
              <a:rPr lang="fr-FR" sz="2000" dirty="0">
                <a:solidFill>
                  <a:srgbClr val="402E9E"/>
                </a:solidFill>
              </a:rPr>
              <a:t>Avec AMORSE</a:t>
            </a:r>
            <a:r>
              <a:rPr lang="fr-FR" sz="2000" baseline="30000" dirty="0">
                <a:solidFill>
                  <a:srgbClr val="402E9E"/>
                </a:solidFill>
              </a:rPr>
              <a:t>©</a:t>
            </a:r>
            <a:br>
              <a:rPr lang="fr-FR" sz="2000" dirty="0">
                <a:solidFill>
                  <a:srgbClr val="402E9E"/>
                </a:solidFill>
              </a:rPr>
            </a:br>
            <a:r>
              <a:rPr lang="fr-FR" sz="2000" dirty="0">
                <a:solidFill>
                  <a:srgbClr val="402E9E"/>
                </a:solidFill>
              </a:rPr>
              <a:t>rendez la RSE concrète, stratégique et opérationnelle </a:t>
            </a:r>
            <a:endParaRPr lang="fr-FR" sz="2000" baseline="30000" dirty="0">
              <a:solidFill>
                <a:srgbClr val="402E9E"/>
              </a:solidFill>
            </a:endParaRPr>
          </a:p>
        </p:txBody>
      </p:sp>
      <p:sp>
        <p:nvSpPr>
          <p:cNvPr id="3" name="Espace réservé du contenu 2">
            <a:extLst>
              <a:ext uri="{FF2B5EF4-FFF2-40B4-BE49-F238E27FC236}">
                <a16:creationId xmlns:a16="http://schemas.microsoft.com/office/drawing/2014/main" id="{6F11EEF7-9B15-594F-9EC4-A9710F392902}"/>
              </a:ext>
            </a:extLst>
          </p:cNvPr>
          <p:cNvSpPr>
            <a:spLocks noGrp="1"/>
          </p:cNvSpPr>
          <p:nvPr>
            <p:ph idx="1"/>
          </p:nvPr>
        </p:nvSpPr>
        <p:spPr>
          <a:xfrm>
            <a:off x="2040413" y="1391048"/>
            <a:ext cx="5405286" cy="2636969"/>
          </a:xfrm>
        </p:spPr>
        <p:txBody>
          <a:bodyPr>
            <a:noAutofit/>
          </a:bodyPr>
          <a:lstStyle/>
          <a:p>
            <a:pPr marL="0" indent="0" algn="just">
              <a:lnSpc>
                <a:spcPct val="100000"/>
              </a:lnSpc>
              <a:buNone/>
            </a:pPr>
            <a:r>
              <a:rPr lang="fr-FR" sz="1100" dirty="0"/>
              <a:t>Mettre en œuvre une RSE plus stratégique, plus incarnée et mieux valorisée doit d’abord être une démarche collective d’engagement des parties prenantes. Avoir à sa disposition des techniques d’intelligence collective, de facilitation et de co-construction d’une démarche RS constitue un atout à l’heure où l’IA commence à bousculer la collecte des données ESG et le </a:t>
            </a:r>
            <a:r>
              <a:rPr lang="fr-FR" sz="1100" dirty="0" err="1"/>
              <a:t>reporting</a:t>
            </a:r>
            <a:r>
              <a:rPr lang="fr-FR" sz="1100" dirty="0"/>
              <a:t>. Avec la prise en main des outils AMORSE© (cartes et planches), vous maîtriserez les techniques d’animation (par exemple le rôle de la verbalisation des différentes productions étape par étape…) et d’utilisation de ces outils pour rendre vos interventions plus ludiques et plus engageantes.</a:t>
            </a:r>
          </a:p>
          <a:p>
            <a:pPr marL="0" indent="0">
              <a:lnSpc>
                <a:spcPct val="100000"/>
              </a:lnSpc>
              <a:buNone/>
            </a:pPr>
            <a:r>
              <a:rPr lang="fr-FR" sz="1100" b="1" dirty="0"/>
              <a:t>Avec AMORSE</a:t>
            </a:r>
            <a:r>
              <a:rPr lang="fr-FR" sz="1100" b="1" baseline="30000" dirty="0"/>
              <a:t>©</a:t>
            </a:r>
            <a:r>
              <a:rPr lang="fr-FR" sz="1100" b="1" dirty="0"/>
              <a:t>, transformer la RSE en levier opérationnel. </a:t>
            </a:r>
            <a:r>
              <a:rPr lang="fr-FR" sz="1100" dirty="0"/>
              <a:t>Trop souvent encore, la RSE reste un concept abstrait ou déconnecté du quotidien des collaborateurs. Comment passer d'une intention stratégique à une mise en œuvre concrète et partagée par tous les métiers ? </a:t>
            </a:r>
            <a:br>
              <a:rPr lang="fr-FR" sz="1100" dirty="0"/>
            </a:br>
            <a:r>
              <a:rPr lang="fr-FR" sz="1100" b="1" dirty="0"/>
              <a:t>Une  solution : la méthode </a:t>
            </a:r>
            <a:r>
              <a:rPr lang="fr-FR" sz="1100" b="1" dirty="0" err="1"/>
              <a:t>ludopédagogique</a:t>
            </a:r>
            <a:r>
              <a:rPr lang="fr-FR" sz="1100" b="1" dirty="0"/>
              <a:t> AMORSE</a:t>
            </a:r>
            <a:r>
              <a:rPr lang="fr-FR" sz="1100" b="1" baseline="30000" dirty="0"/>
              <a:t>©</a:t>
            </a:r>
            <a:r>
              <a:rPr lang="fr-FR" sz="1100" b="1" dirty="0"/>
              <a:t>. </a:t>
            </a:r>
            <a:endParaRPr lang="fr-FR" sz="1100" dirty="0"/>
          </a:p>
          <a:p>
            <a:pPr marL="0" indent="0" algn="just">
              <a:lnSpc>
                <a:spcPct val="100000"/>
              </a:lnSpc>
              <a:buNone/>
            </a:pPr>
            <a:endParaRPr lang="fr-FR" sz="1100" dirty="0"/>
          </a:p>
        </p:txBody>
      </p:sp>
      <p:sp>
        <p:nvSpPr>
          <p:cNvPr id="6" name="ZoneTexte 5">
            <a:extLst>
              <a:ext uri="{FF2B5EF4-FFF2-40B4-BE49-F238E27FC236}">
                <a16:creationId xmlns:a16="http://schemas.microsoft.com/office/drawing/2014/main" id="{2CA0E7FE-2848-5B4C-951D-953147AC7BB2}"/>
              </a:ext>
            </a:extLst>
          </p:cNvPr>
          <p:cNvSpPr txBox="1"/>
          <p:nvPr/>
        </p:nvSpPr>
        <p:spPr>
          <a:xfrm>
            <a:off x="94601" y="1203780"/>
            <a:ext cx="1745036" cy="1061829"/>
          </a:xfrm>
          <a:prstGeom prst="rect">
            <a:avLst/>
          </a:prstGeom>
          <a:noFill/>
        </p:spPr>
        <p:txBody>
          <a:bodyPr wrap="square" rtlCol="0">
            <a:spAutoFit/>
          </a:bodyPr>
          <a:lstStyle/>
          <a:p>
            <a:pPr algn="ctr"/>
            <a:r>
              <a:rPr lang="fr-FR" sz="1050" dirty="0">
                <a:solidFill>
                  <a:schemeClr val="bg1"/>
                </a:solidFill>
                <a:latin typeface="Hind" panose="02000000000000000000" pitchFamily="2" charset="77"/>
                <a:cs typeface="Hind" panose="02000000000000000000" pitchFamily="2" charset="77"/>
              </a:rPr>
              <a:t>Savoir utiliser de façon optimale la boite à outils AMORSE</a:t>
            </a:r>
            <a:r>
              <a:rPr lang="fr-FR" sz="1050" baseline="30000" dirty="0">
                <a:solidFill>
                  <a:schemeClr val="bg1"/>
                </a:solidFill>
                <a:latin typeface="Hind" panose="02000000000000000000" pitchFamily="2" charset="77"/>
                <a:cs typeface="Hind" panose="02000000000000000000" pitchFamily="2" charset="77"/>
              </a:rPr>
              <a:t>©</a:t>
            </a:r>
            <a:r>
              <a:rPr lang="fr-FR" sz="1050" dirty="0">
                <a:solidFill>
                  <a:schemeClr val="bg1"/>
                </a:solidFill>
                <a:latin typeface="Hind" panose="02000000000000000000" pitchFamily="2" charset="77"/>
                <a:cs typeface="Hind" panose="02000000000000000000" pitchFamily="2" charset="77"/>
              </a:rPr>
              <a:t> pour animer des démarches RSE de manière vivante, collaborative et ludique.</a:t>
            </a:r>
          </a:p>
        </p:txBody>
      </p:sp>
      <p:graphicFrame>
        <p:nvGraphicFramePr>
          <p:cNvPr id="7" name="Tableau 6">
            <a:extLst>
              <a:ext uri="{FF2B5EF4-FFF2-40B4-BE49-F238E27FC236}">
                <a16:creationId xmlns:a16="http://schemas.microsoft.com/office/drawing/2014/main" id="{8D0E46E7-DEE0-A84B-AD1A-5FF03C290BDC}"/>
              </a:ext>
            </a:extLst>
          </p:cNvPr>
          <p:cNvGraphicFramePr>
            <a:graphicFrameLocks noGrp="1"/>
          </p:cNvGraphicFramePr>
          <p:nvPr>
            <p:extLst>
              <p:ext uri="{D42A27DB-BD31-4B8C-83A1-F6EECF244321}">
                <p14:modId xmlns:p14="http://schemas.microsoft.com/office/powerpoint/2010/main" val="2007962567"/>
              </p:ext>
            </p:extLst>
          </p:nvPr>
        </p:nvGraphicFramePr>
        <p:xfrm>
          <a:off x="140328" y="2655734"/>
          <a:ext cx="1666138" cy="1399048"/>
        </p:xfrm>
        <a:graphic>
          <a:graphicData uri="http://schemas.openxmlformats.org/drawingml/2006/table">
            <a:tbl>
              <a:tblPr firstRow="1" bandRow="1">
                <a:tableStyleId>{2D5ABB26-0587-4C30-8999-92F81FD0307C}</a:tableStyleId>
              </a:tblPr>
              <a:tblGrid>
                <a:gridCol w="752584">
                  <a:extLst>
                    <a:ext uri="{9D8B030D-6E8A-4147-A177-3AD203B41FA5}">
                      <a16:colId xmlns:a16="http://schemas.microsoft.com/office/drawing/2014/main" val="20000"/>
                    </a:ext>
                  </a:extLst>
                </a:gridCol>
                <a:gridCol w="913554">
                  <a:extLst>
                    <a:ext uri="{9D8B030D-6E8A-4147-A177-3AD203B41FA5}">
                      <a16:colId xmlns:a16="http://schemas.microsoft.com/office/drawing/2014/main" val="20001"/>
                    </a:ext>
                  </a:extLst>
                </a:gridCol>
              </a:tblGrid>
              <a:tr h="3215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800" b="1" i="0" u="none" strike="noStrike" cap="none" normalizeH="0" baseline="0" dirty="0">
                          <a:ln>
                            <a:noFill/>
                          </a:ln>
                          <a:solidFill>
                            <a:schemeClr val="bg1"/>
                          </a:solidFill>
                          <a:effectLst/>
                          <a:latin typeface="Hind" panose="02000000000000000000" pitchFamily="2" charset="77"/>
                          <a:cs typeface="Hind" panose="02000000000000000000" pitchFamily="2" charset="77"/>
                        </a:rPr>
                        <a:t>1 journée</a:t>
                      </a:r>
                    </a:p>
                  </a:txBody>
                  <a:tcPr marL="55440" marR="5544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FR" sz="800" b="0" i="0" u="none" strike="noStrike" cap="none" normalizeH="0" baseline="0" dirty="0">
                          <a:ln>
                            <a:noFill/>
                          </a:ln>
                          <a:solidFill>
                            <a:schemeClr val="bg1"/>
                          </a:solidFill>
                          <a:effectLst/>
                          <a:latin typeface="Hind" panose="02000000000000000000" pitchFamily="2" charset="77"/>
                          <a:ea typeface="ＭＳ Ｐゴシック" charset="-128"/>
                          <a:cs typeface="Hind" panose="02000000000000000000" pitchFamily="2" charset="77"/>
                        </a:rPr>
                        <a:t>De 4 à 10 participant.es</a:t>
                      </a:r>
                    </a:p>
                  </a:txBody>
                  <a:tcPr marL="55440" marR="5544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065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800" b="0" i="0" u="none" strike="noStrike" cap="none" normalizeH="0" baseline="0" dirty="0">
                          <a:ln>
                            <a:noFill/>
                          </a:ln>
                          <a:solidFill>
                            <a:schemeClr val="bg1"/>
                          </a:solidFill>
                          <a:effectLst/>
                          <a:latin typeface="Hind" panose="02000000000000000000" pitchFamily="2" charset="77"/>
                          <a:cs typeface="Hind" panose="02000000000000000000" pitchFamily="2" charset="77"/>
                        </a:rPr>
                        <a:t>Méthode pédagogique ludique et participative</a:t>
                      </a:r>
                      <a:endParaRPr kumimoji="0" lang="fr-FR" sz="800" b="0" i="0" u="none" strike="noStrike" cap="none" normalizeH="0" baseline="0" dirty="0">
                        <a:ln>
                          <a:noFill/>
                        </a:ln>
                        <a:solidFill>
                          <a:schemeClr val="bg1"/>
                        </a:solidFill>
                        <a:effectLst/>
                        <a:latin typeface="Hind" panose="02000000000000000000" pitchFamily="2" charset="77"/>
                        <a:ea typeface="ＭＳ Ｐゴシック" charset="-128"/>
                        <a:cs typeface="Hind" panose="02000000000000000000" pitchFamily="2" charset="77"/>
                      </a:endParaRPr>
                    </a:p>
                  </a:txBody>
                  <a:tcPr marL="55440" marR="5544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00" b="0" i="0" u="none" strike="noStrike" cap="none" normalizeH="0" baseline="0" dirty="0">
                          <a:ln>
                            <a:noFill/>
                          </a:ln>
                          <a:solidFill>
                            <a:schemeClr val="bg1"/>
                          </a:solidFill>
                          <a:effectLst/>
                          <a:latin typeface="Hind" panose="02000000000000000000" pitchFamily="2" charset="77"/>
                          <a:cs typeface="Hind" panose="02000000000000000000" pitchFamily="2" charset="77"/>
                        </a:rPr>
                        <a:t>Utilisation du </a:t>
                      </a:r>
                      <a:r>
                        <a:rPr kumimoji="0" lang="fr-FR" sz="800" b="0" i="0" u="none" strike="noStrike" cap="none" normalizeH="0" baseline="0" dirty="0" err="1">
                          <a:ln>
                            <a:noFill/>
                          </a:ln>
                          <a:solidFill>
                            <a:schemeClr val="bg1"/>
                          </a:solidFill>
                          <a:effectLst/>
                          <a:latin typeface="Hind" panose="02000000000000000000" pitchFamily="2" charset="77"/>
                          <a:cs typeface="Hind" panose="02000000000000000000" pitchFamily="2" charset="77"/>
                        </a:rPr>
                        <a:t>serious</a:t>
                      </a:r>
                      <a:r>
                        <a:rPr kumimoji="0" lang="fr-FR" sz="800" b="0" i="0" u="none" strike="noStrike" cap="none" normalizeH="0" baseline="0" dirty="0">
                          <a:ln>
                            <a:noFill/>
                          </a:ln>
                          <a:solidFill>
                            <a:schemeClr val="bg1"/>
                          </a:solidFill>
                          <a:effectLst/>
                          <a:latin typeface="Hind" panose="02000000000000000000" pitchFamily="2" charset="77"/>
                          <a:cs typeface="Hind" panose="02000000000000000000" pitchFamily="2" charset="77"/>
                        </a:rPr>
                        <a:t> </a:t>
                      </a:r>
                      <a:r>
                        <a:rPr kumimoji="0" lang="fr-FR" sz="800" b="0" i="0" u="none" strike="noStrike" cap="none" normalizeH="0" baseline="0" dirty="0" err="1">
                          <a:ln>
                            <a:noFill/>
                          </a:ln>
                          <a:solidFill>
                            <a:schemeClr val="bg1"/>
                          </a:solidFill>
                          <a:effectLst/>
                          <a:latin typeface="Hind" panose="02000000000000000000" pitchFamily="2" charset="77"/>
                          <a:cs typeface="Hind" panose="02000000000000000000" pitchFamily="2" charset="77"/>
                        </a:rPr>
                        <a:t>play</a:t>
                      </a:r>
                      <a:r>
                        <a:rPr kumimoji="0" lang="fr-FR" sz="800" b="0" i="0" u="none" strike="noStrike" cap="none" normalizeH="0" baseline="0" dirty="0">
                          <a:ln>
                            <a:noFill/>
                          </a:ln>
                          <a:solidFill>
                            <a:schemeClr val="bg1"/>
                          </a:solidFill>
                          <a:effectLst/>
                          <a:latin typeface="Hind" panose="02000000000000000000" pitchFamily="2" charset="77"/>
                          <a:cs typeface="Hind" panose="02000000000000000000" pitchFamily="2" charset="77"/>
                        </a:rPr>
                        <a:t> </a:t>
                      </a:r>
                      <a:r>
                        <a:rPr kumimoji="0" lang="fr-FR" sz="800" b="0" i="0" u="none" strike="noStrike" cap="none" normalizeH="0" baseline="0" dirty="0">
                          <a:ln>
                            <a:noFill/>
                          </a:ln>
                          <a:solidFill>
                            <a:schemeClr val="bg1"/>
                          </a:solidFill>
                          <a:effectLst/>
                          <a:latin typeface="Hind" panose="02000000000000000000" pitchFamily="2" charset="77"/>
                          <a:ea typeface="ＭＳ Ｐゴシック" charset="-128"/>
                          <a:cs typeface="Hind" panose="02000000000000000000" pitchFamily="2" charset="77"/>
                        </a:rPr>
                        <a:t>AMO</a:t>
                      </a:r>
                      <a:r>
                        <a:rPr kumimoji="0" lang="fr-FR" sz="800" b="1" i="0" u="none" strike="noStrike" cap="none" normalizeH="0" baseline="0" dirty="0">
                          <a:ln>
                            <a:noFill/>
                          </a:ln>
                          <a:solidFill>
                            <a:schemeClr val="bg1"/>
                          </a:solidFill>
                          <a:effectLst/>
                          <a:latin typeface="Hind" panose="02000000000000000000" pitchFamily="2" charset="77"/>
                          <a:ea typeface="ＭＳ Ｐゴシック" charset="-128"/>
                          <a:cs typeface="Hind" panose="02000000000000000000" pitchFamily="2" charset="77"/>
                        </a:rPr>
                        <a:t>RSE©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800" b="0" i="0" u="none" strike="noStrike" cap="none" normalizeH="0" baseline="0" dirty="0">
                        <a:ln>
                          <a:noFill/>
                        </a:ln>
                        <a:solidFill>
                          <a:schemeClr val="bg1"/>
                        </a:solidFill>
                        <a:effectLst/>
                        <a:latin typeface="Hind" panose="02000000000000000000" pitchFamily="2" charset="77"/>
                        <a:ea typeface="ＭＳ Ｐゴシック" charset="-128"/>
                        <a:cs typeface="Hind" panose="02000000000000000000" pitchFamily="2" charset="77"/>
                      </a:endParaRPr>
                    </a:p>
                  </a:txBody>
                  <a:tcPr marL="55440" marR="5544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98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800" b="1" i="0" u="none" strike="noStrike" cap="none" normalizeH="0" baseline="0" dirty="0">
                          <a:ln>
                            <a:noFill/>
                          </a:ln>
                          <a:solidFill>
                            <a:schemeClr val="bg1"/>
                          </a:solidFill>
                          <a:effectLst/>
                          <a:latin typeface="Hind" panose="02000000000000000000" pitchFamily="2" charset="77"/>
                          <a:ea typeface="ＭＳ Ｐゴシック" charset="-128"/>
                          <a:cs typeface="Hind" panose="02000000000000000000" pitchFamily="2" charset="77"/>
                        </a:rPr>
                        <a:t>Un exemplaire du jeu pour 4</a:t>
                      </a:r>
                    </a:p>
                  </a:txBody>
                  <a:tcPr marL="55440" marR="5544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00" b="1" i="0" u="none" strike="noStrike" cap="none" normalizeH="0" baseline="0" dirty="0">
                          <a:ln>
                            <a:noFill/>
                          </a:ln>
                          <a:solidFill>
                            <a:schemeClr val="bg1"/>
                          </a:solidFill>
                          <a:effectLst/>
                          <a:latin typeface="Hind" panose="02000000000000000000" pitchFamily="2" charset="77"/>
                          <a:ea typeface="ＭＳ Ｐゴシック" charset="-128"/>
                          <a:cs typeface="Hind" panose="02000000000000000000" pitchFamily="2" charset="77"/>
                        </a:rPr>
                        <a:t>Horaire</a:t>
                      </a:r>
                      <a:br>
                        <a:rPr kumimoji="0" lang="fr-FR" sz="800" b="0" i="0" u="none" strike="noStrike" cap="none" normalizeH="0" baseline="0" dirty="0">
                          <a:ln>
                            <a:noFill/>
                          </a:ln>
                          <a:solidFill>
                            <a:schemeClr val="bg1"/>
                          </a:solidFill>
                          <a:effectLst/>
                          <a:latin typeface="Hind" panose="02000000000000000000" pitchFamily="2" charset="77"/>
                          <a:ea typeface="ＭＳ Ｐゴシック" charset="-128"/>
                          <a:cs typeface="Hind" panose="02000000000000000000" pitchFamily="2" charset="77"/>
                        </a:rPr>
                      </a:br>
                      <a:r>
                        <a:rPr kumimoji="0" lang="fr-FR" sz="800" b="0" i="0" u="none" strike="noStrike" cap="none" normalizeH="0" baseline="0" dirty="0">
                          <a:ln>
                            <a:noFill/>
                          </a:ln>
                          <a:solidFill>
                            <a:schemeClr val="bg1"/>
                          </a:solidFill>
                          <a:effectLst/>
                          <a:latin typeface="Hind" panose="02000000000000000000" pitchFamily="2" charset="77"/>
                          <a:ea typeface="ＭＳ Ｐゴシック" charset="-128"/>
                          <a:cs typeface="Hind" panose="02000000000000000000" pitchFamily="2" charset="77"/>
                        </a:rPr>
                        <a:t> 9h00-12h30</a:t>
                      </a:r>
                      <a:br>
                        <a:rPr kumimoji="0" lang="fr-FR" sz="800" b="0" i="0" u="none" strike="noStrike" cap="none" normalizeH="0" baseline="0" dirty="0">
                          <a:ln>
                            <a:noFill/>
                          </a:ln>
                          <a:solidFill>
                            <a:schemeClr val="bg1"/>
                          </a:solidFill>
                          <a:effectLst/>
                          <a:latin typeface="Hind" panose="02000000000000000000" pitchFamily="2" charset="77"/>
                          <a:ea typeface="ＭＳ Ｐゴシック" charset="-128"/>
                          <a:cs typeface="Hind" panose="02000000000000000000" pitchFamily="2" charset="77"/>
                        </a:rPr>
                      </a:br>
                      <a:r>
                        <a:rPr kumimoji="0" lang="fr-FR" sz="800" b="0" i="0" u="none" strike="noStrike" cap="none" normalizeH="0" baseline="0" dirty="0">
                          <a:ln>
                            <a:noFill/>
                          </a:ln>
                          <a:solidFill>
                            <a:schemeClr val="bg1"/>
                          </a:solidFill>
                          <a:effectLst/>
                          <a:latin typeface="Hind" panose="02000000000000000000" pitchFamily="2" charset="77"/>
                          <a:ea typeface="ＭＳ Ｐゴシック" charset="-128"/>
                          <a:cs typeface="Hind" panose="02000000000000000000" pitchFamily="2" charset="77"/>
                        </a:rPr>
                        <a:t>14h00-17h00</a:t>
                      </a:r>
                    </a:p>
                  </a:txBody>
                  <a:tcPr marL="55440" marR="5544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1461555"/>
                  </a:ext>
                </a:extLst>
              </a:tr>
            </a:tbl>
          </a:graphicData>
        </a:graphic>
      </p:graphicFrame>
      <p:sp>
        <p:nvSpPr>
          <p:cNvPr id="8" name="Espace réservé du contenu 2">
            <a:extLst>
              <a:ext uri="{FF2B5EF4-FFF2-40B4-BE49-F238E27FC236}">
                <a16:creationId xmlns:a16="http://schemas.microsoft.com/office/drawing/2014/main" id="{CD92D5AE-2A3D-824F-885B-4CF9D727175B}"/>
              </a:ext>
            </a:extLst>
          </p:cNvPr>
          <p:cNvSpPr txBox="1">
            <a:spLocks/>
          </p:cNvSpPr>
          <p:nvPr/>
        </p:nvSpPr>
        <p:spPr>
          <a:xfrm>
            <a:off x="2050454" y="4493112"/>
            <a:ext cx="5368893" cy="839752"/>
          </a:xfrm>
          <a:prstGeom prst="rect">
            <a:avLst/>
          </a:prstGeom>
        </p:spPr>
        <p:txBody>
          <a:bodyPr vert="horz"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Hind" panose="02000000000000000000" pitchFamily="2" charset="77"/>
                <a:ea typeface="+mn-ea"/>
                <a:cs typeface="Hind" panose="02000000000000000000" pitchFamily="2" charset="77"/>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Hind" panose="02000000000000000000" pitchFamily="2" charset="77"/>
                <a:ea typeface="+mn-ea"/>
                <a:cs typeface="Hind" panose="02000000000000000000" pitchFamily="2" charset="77"/>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Hind" panose="02000000000000000000" pitchFamily="2" charset="77"/>
                <a:ea typeface="+mn-ea"/>
                <a:cs typeface="Hind" panose="02000000000000000000" pitchFamily="2" charset="77"/>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Hind" panose="02000000000000000000" pitchFamily="2" charset="77"/>
                <a:ea typeface="+mn-ea"/>
                <a:cs typeface="Hind" panose="02000000000000000000" pitchFamily="2" charset="77"/>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Hind" panose="02000000000000000000" pitchFamily="2" charset="77"/>
                <a:ea typeface="+mn-ea"/>
                <a:cs typeface="Hind" panose="02000000000000000000" pitchFamily="2" charset="77"/>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0000"/>
              </a:lnSpc>
              <a:spcBef>
                <a:spcPts val="0"/>
              </a:spcBef>
              <a:buClr>
                <a:srgbClr val="626488"/>
              </a:buClr>
              <a:buFont typeface="Police système Courant"/>
              <a:buChar char="●"/>
            </a:pPr>
            <a:r>
              <a:rPr lang="fr-FR" sz="1100" dirty="0">
                <a:cs typeface="Times" charset="0"/>
              </a:rPr>
              <a:t>Responsables RSE-RSO, </a:t>
            </a:r>
            <a:r>
              <a:rPr lang="fr-FR" sz="1100" dirty="0" err="1">
                <a:cs typeface="Times" charset="0"/>
              </a:rPr>
              <a:t>chargé.es</a:t>
            </a:r>
            <a:r>
              <a:rPr lang="fr-FR" sz="1100" dirty="0">
                <a:cs typeface="Times" charset="0"/>
              </a:rPr>
              <a:t> de mission développement durable</a:t>
            </a:r>
          </a:p>
          <a:p>
            <a:pPr>
              <a:lnSpc>
                <a:spcPct val="100000"/>
              </a:lnSpc>
              <a:spcBef>
                <a:spcPts val="0"/>
              </a:spcBef>
              <a:buClr>
                <a:srgbClr val="626488"/>
              </a:buClr>
              <a:buFont typeface="Police système Courant"/>
              <a:buChar char="●"/>
            </a:pPr>
            <a:r>
              <a:rPr lang="fr-FR" sz="1100" dirty="0" err="1">
                <a:cs typeface="Times" charset="0"/>
              </a:rPr>
              <a:t>Consultant.es</a:t>
            </a:r>
            <a:r>
              <a:rPr lang="fr-FR" sz="1100" dirty="0">
                <a:cs typeface="Times" charset="0"/>
              </a:rPr>
              <a:t> RSE</a:t>
            </a:r>
          </a:p>
          <a:p>
            <a:pPr>
              <a:lnSpc>
                <a:spcPct val="100000"/>
              </a:lnSpc>
              <a:spcBef>
                <a:spcPts val="0"/>
              </a:spcBef>
              <a:buClr>
                <a:srgbClr val="626488"/>
              </a:buClr>
              <a:buFont typeface="Police système Courant"/>
              <a:buChar char="●"/>
            </a:pPr>
            <a:r>
              <a:rPr lang="fr-FR" sz="1100" dirty="0" err="1">
                <a:cs typeface="Times" charset="0"/>
              </a:rPr>
              <a:t>Facilitateur.trices</a:t>
            </a:r>
            <a:r>
              <a:rPr lang="fr-FR" sz="1100" dirty="0">
                <a:cs typeface="Times" charset="0"/>
              </a:rPr>
              <a:t> ayant une bonne connaissance de la RSE et de ses enjeux.</a:t>
            </a:r>
          </a:p>
          <a:p>
            <a:pPr>
              <a:lnSpc>
                <a:spcPct val="100000"/>
              </a:lnSpc>
              <a:spcBef>
                <a:spcPts val="0"/>
              </a:spcBef>
              <a:buClr>
                <a:srgbClr val="626488"/>
              </a:buClr>
              <a:buFont typeface="Police système Courant"/>
              <a:buChar char="●"/>
            </a:pPr>
            <a:r>
              <a:rPr lang="fr-FR" sz="1100" dirty="0" err="1"/>
              <a:t>Étudiant.es</a:t>
            </a:r>
            <a:r>
              <a:rPr lang="fr-FR" sz="1100" dirty="0"/>
              <a:t> en master RSE</a:t>
            </a:r>
          </a:p>
        </p:txBody>
      </p:sp>
      <p:sp>
        <p:nvSpPr>
          <p:cNvPr id="10" name="Espace réservé du contenu 2">
            <a:extLst>
              <a:ext uri="{FF2B5EF4-FFF2-40B4-BE49-F238E27FC236}">
                <a16:creationId xmlns:a16="http://schemas.microsoft.com/office/drawing/2014/main" id="{8B4FB0EB-DBF9-5743-B7BC-84EDE0977415}"/>
              </a:ext>
            </a:extLst>
          </p:cNvPr>
          <p:cNvSpPr txBox="1">
            <a:spLocks/>
          </p:cNvSpPr>
          <p:nvPr/>
        </p:nvSpPr>
        <p:spPr>
          <a:xfrm>
            <a:off x="2050453" y="5579595"/>
            <a:ext cx="5401271" cy="1191319"/>
          </a:xfrm>
          <a:prstGeom prst="rect">
            <a:avLst/>
          </a:prstGeom>
        </p:spPr>
        <p:txBody>
          <a:bodyPr vert="horz"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Hind" panose="02000000000000000000" pitchFamily="2" charset="77"/>
                <a:ea typeface="+mn-ea"/>
                <a:cs typeface="Hind" panose="02000000000000000000" pitchFamily="2" charset="77"/>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Hind" panose="02000000000000000000" pitchFamily="2" charset="77"/>
                <a:ea typeface="+mn-ea"/>
                <a:cs typeface="Hind" panose="02000000000000000000" pitchFamily="2" charset="77"/>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Hind" panose="02000000000000000000" pitchFamily="2" charset="77"/>
                <a:ea typeface="+mn-ea"/>
                <a:cs typeface="Hind" panose="02000000000000000000" pitchFamily="2" charset="77"/>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Hind" panose="02000000000000000000" pitchFamily="2" charset="77"/>
                <a:ea typeface="+mn-ea"/>
                <a:cs typeface="Hind" panose="02000000000000000000" pitchFamily="2" charset="77"/>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Hind" panose="02000000000000000000" pitchFamily="2" charset="77"/>
                <a:ea typeface="+mn-ea"/>
                <a:cs typeface="Hind" panose="02000000000000000000" pitchFamily="2" charset="77"/>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0000"/>
              </a:lnSpc>
              <a:spcBef>
                <a:spcPts val="0"/>
              </a:spcBef>
              <a:buClr>
                <a:srgbClr val="626488"/>
              </a:buClr>
              <a:buFont typeface="Police système Courant"/>
              <a:buChar char="●"/>
            </a:pPr>
            <a:r>
              <a:rPr lang="fr-FR" sz="1100" dirty="0">
                <a:cs typeface="Times" charset="0"/>
              </a:rPr>
              <a:t>Prendre en main la boite à outils AMO</a:t>
            </a:r>
            <a:r>
              <a:rPr lang="fr-FR" sz="1100" b="1" dirty="0">
                <a:cs typeface="Times" charset="0"/>
              </a:rPr>
              <a:t>RSE</a:t>
            </a:r>
            <a:r>
              <a:rPr lang="fr-FR" sz="1100" baseline="30000" dirty="0">
                <a:cs typeface="Times" charset="0"/>
              </a:rPr>
              <a:t>©</a:t>
            </a:r>
            <a:r>
              <a:rPr lang="fr-FR" sz="1100" dirty="0">
                <a:cs typeface="Times" charset="0"/>
              </a:rPr>
              <a:t>. </a:t>
            </a:r>
          </a:p>
          <a:p>
            <a:pPr>
              <a:lnSpc>
                <a:spcPct val="100000"/>
              </a:lnSpc>
              <a:spcBef>
                <a:spcPts val="0"/>
              </a:spcBef>
              <a:buClr>
                <a:srgbClr val="626488"/>
              </a:buClr>
              <a:buFont typeface="Police système Courant"/>
              <a:buChar char="●"/>
            </a:pPr>
            <a:r>
              <a:rPr lang="fr-FR" sz="1100" dirty="0">
                <a:cs typeface="Times" charset="0"/>
              </a:rPr>
              <a:t>Enrichir ses pratiques de conduite et d’animation de démarches RSE avec un outil à multiples usages.</a:t>
            </a:r>
          </a:p>
          <a:p>
            <a:pPr>
              <a:lnSpc>
                <a:spcPct val="100000"/>
              </a:lnSpc>
              <a:spcBef>
                <a:spcPts val="0"/>
              </a:spcBef>
              <a:buClr>
                <a:srgbClr val="626488"/>
              </a:buClr>
              <a:buFont typeface="Police système Courant"/>
              <a:buChar char="●"/>
            </a:pPr>
            <a:r>
              <a:rPr lang="fr-FR" sz="1100" dirty="0">
                <a:cs typeface="Times" charset="0"/>
              </a:rPr>
              <a:t>S’initier à l’animation de séquences collaboratives en vue d’élaborer avec AMO</a:t>
            </a:r>
            <a:r>
              <a:rPr lang="fr-FR" sz="1100" b="1" dirty="0">
                <a:cs typeface="Times" charset="0"/>
              </a:rPr>
              <a:t>RSE</a:t>
            </a:r>
            <a:r>
              <a:rPr lang="fr-FR" sz="1100" baseline="30000" dirty="0">
                <a:cs typeface="Times" charset="0"/>
              </a:rPr>
              <a:t>©</a:t>
            </a:r>
            <a:r>
              <a:rPr lang="fr-FR" sz="1100" dirty="0">
                <a:cs typeface="Times" charset="0"/>
              </a:rPr>
              <a:t> une stratégie de responsabilité sociétale. </a:t>
            </a:r>
          </a:p>
          <a:p>
            <a:pPr>
              <a:lnSpc>
                <a:spcPct val="100000"/>
              </a:lnSpc>
              <a:spcBef>
                <a:spcPts val="0"/>
              </a:spcBef>
              <a:buClr>
                <a:srgbClr val="626488"/>
              </a:buClr>
              <a:buFont typeface="Police système Courant"/>
              <a:buChar char="●"/>
            </a:pPr>
            <a:r>
              <a:rPr lang="fr-FR" sz="1100" dirty="0">
                <a:cs typeface="Times" charset="0"/>
              </a:rPr>
              <a:t>Clarifier et savoir aligner les différents outils conceptuels de la RSE dans une perspective d’élaboration opérationnelle d’une stratégie RS (actions, objectifs, sphère de responsabilité, parties prenantes, matérialité, raison d’être…). </a:t>
            </a:r>
          </a:p>
        </p:txBody>
      </p:sp>
      <p:sp>
        <p:nvSpPr>
          <p:cNvPr id="12" name="Espace réservé du contenu 2">
            <a:extLst>
              <a:ext uri="{FF2B5EF4-FFF2-40B4-BE49-F238E27FC236}">
                <a16:creationId xmlns:a16="http://schemas.microsoft.com/office/drawing/2014/main" id="{57482FB0-CB04-3C4F-83CF-E35149CEE28B}"/>
              </a:ext>
            </a:extLst>
          </p:cNvPr>
          <p:cNvSpPr txBox="1">
            <a:spLocks/>
          </p:cNvSpPr>
          <p:nvPr/>
        </p:nvSpPr>
        <p:spPr>
          <a:xfrm>
            <a:off x="2050454" y="7354266"/>
            <a:ext cx="5409625" cy="1273855"/>
          </a:xfrm>
          <a:prstGeom prst="rect">
            <a:avLst/>
          </a:prstGeom>
        </p:spPr>
        <p:txBody>
          <a:bodyPr vert="horz"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Hind" panose="02000000000000000000" pitchFamily="2" charset="77"/>
                <a:ea typeface="+mn-ea"/>
                <a:cs typeface="Hind" panose="02000000000000000000" pitchFamily="2" charset="77"/>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Hind" panose="02000000000000000000" pitchFamily="2" charset="77"/>
                <a:ea typeface="+mn-ea"/>
                <a:cs typeface="Hind" panose="02000000000000000000" pitchFamily="2" charset="77"/>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Hind" panose="02000000000000000000" pitchFamily="2" charset="77"/>
                <a:ea typeface="+mn-ea"/>
                <a:cs typeface="Hind" panose="02000000000000000000" pitchFamily="2" charset="77"/>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Hind" panose="02000000000000000000" pitchFamily="2" charset="77"/>
                <a:ea typeface="+mn-ea"/>
                <a:cs typeface="Hind" panose="02000000000000000000" pitchFamily="2" charset="77"/>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Hind" panose="02000000000000000000" pitchFamily="2" charset="77"/>
                <a:ea typeface="+mn-ea"/>
                <a:cs typeface="Hind" panose="02000000000000000000" pitchFamily="2" charset="77"/>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0000"/>
              </a:lnSpc>
              <a:spcBef>
                <a:spcPts val="0"/>
              </a:spcBef>
              <a:buClr>
                <a:srgbClr val="626488"/>
              </a:buClr>
              <a:buFont typeface="Police système Courant"/>
              <a:buChar char="●"/>
            </a:pPr>
            <a:r>
              <a:rPr lang="fr-FR" sz="1100" dirty="0">
                <a:cs typeface="Times" charset="0"/>
              </a:rPr>
              <a:t>Savoir utiliser de manière efficace et ludique les différents outils du </a:t>
            </a:r>
            <a:r>
              <a:rPr lang="fr-FR" sz="1100" dirty="0" err="1">
                <a:cs typeface="Times" charset="0"/>
              </a:rPr>
              <a:t>serious</a:t>
            </a:r>
            <a:r>
              <a:rPr lang="fr-FR" sz="1100" dirty="0">
                <a:cs typeface="Times" charset="0"/>
              </a:rPr>
              <a:t> </a:t>
            </a:r>
            <a:r>
              <a:rPr lang="fr-FR" sz="1100" dirty="0" err="1">
                <a:cs typeface="Times" charset="0"/>
              </a:rPr>
              <a:t>play</a:t>
            </a:r>
            <a:r>
              <a:rPr lang="fr-FR" sz="1100" dirty="0">
                <a:cs typeface="Times" charset="0"/>
              </a:rPr>
              <a:t> AMO</a:t>
            </a:r>
            <a:r>
              <a:rPr lang="fr-FR" sz="1100" b="1" dirty="0">
                <a:cs typeface="Times" charset="0"/>
              </a:rPr>
              <a:t>RSE</a:t>
            </a:r>
            <a:r>
              <a:rPr lang="fr-FR" sz="1100" baseline="30000" dirty="0">
                <a:cs typeface="Times" charset="0"/>
              </a:rPr>
              <a:t>©</a:t>
            </a:r>
            <a:r>
              <a:rPr lang="fr-FR" sz="1100" dirty="0">
                <a:cs typeface="Times" charset="0"/>
              </a:rPr>
              <a:t>.</a:t>
            </a:r>
          </a:p>
          <a:p>
            <a:pPr>
              <a:lnSpc>
                <a:spcPct val="100000"/>
              </a:lnSpc>
              <a:spcBef>
                <a:spcPts val="0"/>
              </a:spcBef>
              <a:buClr>
                <a:srgbClr val="626488"/>
              </a:buClr>
              <a:buFont typeface="Police système Courant"/>
              <a:buChar char="●"/>
            </a:pPr>
            <a:r>
              <a:rPr lang="fr-FR" sz="1100" dirty="0">
                <a:cs typeface="Times" charset="0"/>
              </a:rPr>
              <a:t>Maîtriser l’animation des différentes séquences et devenir autonome dans son utilisation.</a:t>
            </a:r>
          </a:p>
          <a:p>
            <a:pPr>
              <a:lnSpc>
                <a:spcPct val="100000"/>
              </a:lnSpc>
              <a:spcBef>
                <a:spcPts val="0"/>
              </a:spcBef>
              <a:buClr>
                <a:srgbClr val="626488"/>
              </a:buClr>
              <a:buFont typeface="Police système Courant"/>
              <a:buChar char="●"/>
            </a:pPr>
            <a:r>
              <a:rPr lang="fr-FR" sz="1100" dirty="0">
                <a:cs typeface="Times" charset="0"/>
              </a:rPr>
              <a:t>Optimiser son processus d’élaboration d’une démarche de responsabilité sociétale alignée avec l’ISO 26000, la CSRD, la VSME et les Objectifs de développement durable.</a:t>
            </a:r>
          </a:p>
        </p:txBody>
      </p:sp>
      <p:sp>
        <p:nvSpPr>
          <p:cNvPr id="14" name="Espace réservé du contenu 2">
            <a:extLst>
              <a:ext uri="{FF2B5EF4-FFF2-40B4-BE49-F238E27FC236}">
                <a16:creationId xmlns:a16="http://schemas.microsoft.com/office/drawing/2014/main" id="{6441AC97-6E39-674F-84B0-41803105DBAD}"/>
              </a:ext>
            </a:extLst>
          </p:cNvPr>
          <p:cNvSpPr txBox="1">
            <a:spLocks/>
          </p:cNvSpPr>
          <p:nvPr/>
        </p:nvSpPr>
        <p:spPr>
          <a:xfrm>
            <a:off x="2050454" y="8859895"/>
            <a:ext cx="5264111" cy="825251"/>
          </a:xfrm>
          <a:prstGeom prst="rect">
            <a:avLst/>
          </a:prstGeom>
        </p:spPr>
        <p:txBody>
          <a:bodyPr vert="horz"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Hind" panose="02000000000000000000" pitchFamily="2" charset="77"/>
                <a:ea typeface="+mn-ea"/>
                <a:cs typeface="Hind" panose="02000000000000000000" pitchFamily="2" charset="77"/>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Hind" panose="02000000000000000000" pitchFamily="2" charset="77"/>
                <a:ea typeface="+mn-ea"/>
                <a:cs typeface="Hind" panose="02000000000000000000" pitchFamily="2" charset="77"/>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Hind" panose="02000000000000000000" pitchFamily="2" charset="77"/>
                <a:ea typeface="+mn-ea"/>
                <a:cs typeface="Hind" panose="02000000000000000000" pitchFamily="2" charset="77"/>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Hind" panose="02000000000000000000" pitchFamily="2" charset="77"/>
                <a:ea typeface="+mn-ea"/>
                <a:cs typeface="Hind" panose="02000000000000000000" pitchFamily="2" charset="77"/>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Hind" panose="02000000000000000000" pitchFamily="2" charset="77"/>
                <a:ea typeface="+mn-ea"/>
                <a:cs typeface="Hind" panose="02000000000000000000" pitchFamily="2" charset="77"/>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10000"/>
              </a:lnSpc>
              <a:spcBef>
                <a:spcPts val="0"/>
              </a:spcBef>
              <a:buClr>
                <a:srgbClr val="626488"/>
              </a:buClr>
              <a:buFont typeface="Police système Courant"/>
              <a:buChar char="●"/>
            </a:pPr>
            <a:r>
              <a:rPr lang="fr-FR" sz="1100" dirty="0">
                <a:cs typeface="Times" charset="0"/>
              </a:rPr>
              <a:t>Des ateliers thématiques successifs permettront aux participants de s’initier à l’animation des différentes étapes de l’élaboration d’une stratégie RSE en utilisant les cartes du jeu AMO</a:t>
            </a:r>
            <a:r>
              <a:rPr lang="fr-FR" sz="1100" b="1" dirty="0">
                <a:cs typeface="Times" charset="0"/>
              </a:rPr>
              <a:t>RSE</a:t>
            </a:r>
            <a:r>
              <a:rPr lang="fr-FR" sz="1100" baseline="30000" dirty="0">
                <a:cs typeface="Times" charset="0"/>
              </a:rPr>
              <a:t>©</a:t>
            </a:r>
            <a:r>
              <a:rPr lang="fr-FR" sz="1100" dirty="0">
                <a:cs typeface="Times" charset="0"/>
              </a:rPr>
              <a:t>.</a:t>
            </a:r>
          </a:p>
          <a:p>
            <a:pPr>
              <a:lnSpc>
                <a:spcPct val="110000"/>
              </a:lnSpc>
              <a:spcBef>
                <a:spcPts val="0"/>
              </a:spcBef>
              <a:buClr>
                <a:srgbClr val="626488"/>
              </a:buClr>
              <a:buFont typeface="Police système Courant"/>
              <a:buChar char="●"/>
            </a:pPr>
            <a:r>
              <a:rPr lang="fr-FR" sz="1100" dirty="0">
                <a:cs typeface="Times" charset="0"/>
              </a:rPr>
              <a:t>Des apports conceptuels et méthodologiques, des techniques d’animation nourries de l’expérience de l’expert seront apportés au gré du processus participatif pour renforcer l’expertise d’animation de l’</a:t>
            </a:r>
            <a:r>
              <a:rPr lang="fr-FR" sz="1100" dirty="0" err="1">
                <a:cs typeface="Times" charset="0"/>
              </a:rPr>
              <a:t>apprenant.e</a:t>
            </a:r>
            <a:r>
              <a:rPr lang="fr-FR" sz="1100" dirty="0">
                <a:cs typeface="Times" charset="0"/>
              </a:rPr>
              <a:t>.</a:t>
            </a:r>
          </a:p>
        </p:txBody>
      </p:sp>
      <p:sp>
        <p:nvSpPr>
          <p:cNvPr id="15" name="Espace réservé du contenu 2">
            <a:extLst>
              <a:ext uri="{FF2B5EF4-FFF2-40B4-BE49-F238E27FC236}">
                <a16:creationId xmlns:a16="http://schemas.microsoft.com/office/drawing/2014/main" id="{FB838D1F-D442-EC4F-BB6B-7D810EF36CDF}"/>
              </a:ext>
            </a:extLst>
          </p:cNvPr>
          <p:cNvSpPr txBox="1">
            <a:spLocks/>
          </p:cNvSpPr>
          <p:nvPr/>
        </p:nvSpPr>
        <p:spPr>
          <a:xfrm>
            <a:off x="2129790" y="8666853"/>
            <a:ext cx="916262" cy="180000"/>
          </a:xfrm>
          <a:prstGeom prst="rect">
            <a:avLst/>
          </a:prstGeom>
          <a:solidFill>
            <a:srgbClr val="2BC282"/>
          </a:solidFill>
        </p:spPr>
        <p:txBody>
          <a:bodyPr vert="horz" lIns="72000" tIns="125999" rIns="0" bIns="46800" rtlCol="0" anchor="ctr">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Hind" panose="02000000000000000000" pitchFamily="2" charset="77"/>
                <a:ea typeface="+mn-ea"/>
                <a:cs typeface="Hind" panose="02000000000000000000" pitchFamily="2" charset="77"/>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Hind" panose="02000000000000000000" pitchFamily="2" charset="77"/>
                <a:ea typeface="+mn-ea"/>
                <a:cs typeface="Hind" panose="02000000000000000000" pitchFamily="2" charset="77"/>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Hind" panose="02000000000000000000" pitchFamily="2" charset="77"/>
                <a:ea typeface="+mn-ea"/>
                <a:cs typeface="Hind" panose="02000000000000000000" pitchFamily="2" charset="77"/>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Hind" panose="02000000000000000000" pitchFamily="2" charset="77"/>
                <a:ea typeface="+mn-ea"/>
                <a:cs typeface="Hind" panose="02000000000000000000" pitchFamily="2" charset="77"/>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Hind" panose="02000000000000000000" pitchFamily="2" charset="77"/>
                <a:ea typeface="+mn-ea"/>
                <a:cs typeface="Hind" panose="02000000000000000000" pitchFamily="2" charset="77"/>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just" defTabSz="539934">
              <a:lnSpc>
                <a:spcPct val="40000"/>
              </a:lnSpc>
              <a:spcBef>
                <a:spcPts val="227"/>
              </a:spcBef>
              <a:buFont typeface="Arial" panose="020B0604020202020204" pitchFamily="34" charset="0"/>
              <a:buNone/>
            </a:pPr>
            <a:r>
              <a:rPr lang="fr-FR" sz="1100" b="1" spc="60" dirty="0">
                <a:solidFill>
                  <a:schemeClr val="bg1"/>
                </a:solidFill>
                <a:uFill>
                  <a:solidFill>
                    <a:srgbClr val="626488"/>
                  </a:solidFill>
                </a:uFill>
              </a:rPr>
              <a:t>PÉDAGOGIE</a:t>
            </a:r>
          </a:p>
        </p:txBody>
      </p:sp>
      <p:pic>
        <p:nvPicPr>
          <p:cNvPr id="16" name="Image 15" descr="Une image contenant personne, homme, cravate, complet&#10;&#10;Description générée automatiquement">
            <a:extLst>
              <a:ext uri="{FF2B5EF4-FFF2-40B4-BE49-F238E27FC236}">
                <a16:creationId xmlns:a16="http://schemas.microsoft.com/office/drawing/2014/main" id="{1E191880-3B06-A245-8527-E7F9DE9521E4}"/>
              </a:ext>
            </a:extLst>
          </p:cNvPr>
          <p:cNvPicPr>
            <a:picLocks noChangeAspect="1"/>
          </p:cNvPicPr>
          <p:nvPr/>
        </p:nvPicPr>
        <p:blipFill>
          <a:blip r:embed="rId2"/>
          <a:stretch>
            <a:fillRect/>
          </a:stretch>
        </p:blipFill>
        <p:spPr>
          <a:xfrm>
            <a:off x="389744" y="5726493"/>
            <a:ext cx="1213425" cy="1495731"/>
          </a:xfrm>
          <a:prstGeom prst="rect">
            <a:avLst/>
          </a:prstGeom>
          <a:ln>
            <a:solidFill>
              <a:schemeClr val="bg1"/>
            </a:solidFill>
          </a:ln>
        </p:spPr>
      </p:pic>
      <p:sp>
        <p:nvSpPr>
          <p:cNvPr id="18" name="ZoneTexte 17">
            <a:extLst>
              <a:ext uri="{FF2B5EF4-FFF2-40B4-BE49-F238E27FC236}">
                <a16:creationId xmlns:a16="http://schemas.microsoft.com/office/drawing/2014/main" id="{4F99448A-E7F7-0043-90C7-43DAA3E5B1CE}"/>
              </a:ext>
            </a:extLst>
          </p:cNvPr>
          <p:cNvSpPr txBox="1"/>
          <p:nvPr/>
        </p:nvSpPr>
        <p:spPr>
          <a:xfrm>
            <a:off x="0" y="7318168"/>
            <a:ext cx="1914525" cy="307777"/>
          </a:xfrm>
          <a:prstGeom prst="rect">
            <a:avLst/>
          </a:prstGeom>
          <a:noFill/>
        </p:spPr>
        <p:txBody>
          <a:bodyPr wrap="square" rtlCol="0">
            <a:spAutoFit/>
          </a:bodyPr>
          <a:lstStyle/>
          <a:p>
            <a:pPr algn="ctr"/>
            <a:r>
              <a:rPr lang="fr-FR" sz="1400" b="1" dirty="0">
                <a:solidFill>
                  <a:schemeClr val="bg1"/>
                </a:solidFill>
                <a:latin typeface="Hind" panose="02000000000000000000" pitchFamily="2" charset="77"/>
                <a:cs typeface="Hind" panose="02000000000000000000" pitchFamily="2" charset="77"/>
              </a:rPr>
              <a:t>Intervenant principal</a:t>
            </a:r>
          </a:p>
        </p:txBody>
      </p:sp>
      <p:sp>
        <p:nvSpPr>
          <p:cNvPr id="19" name="ZoneTexte 18">
            <a:extLst>
              <a:ext uri="{FF2B5EF4-FFF2-40B4-BE49-F238E27FC236}">
                <a16:creationId xmlns:a16="http://schemas.microsoft.com/office/drawing/2014/main" id="{F8661DA9-8036-1246-9D0A-C5C7D4ACDC47}"/>
              </a:ext>
            </a:extLst>
          </p:cNvPr>
          <p:cNvSpPr txBox="1"/>
          <p:nvPr/>
        </p:nvSpPr>
        <p:spPr>
          <a:xfrm>
            <a:off x="112000" y="7551873"/>
            <a:ext cx="1745036" cy="2523768"/>
          </a:xfrm>
          <a:prstGeom prst="rect">
            <a:avLst/>
          </a:prstGeom>
          <a:noFill/>
        </p:spPr>
        <p:txBody>
          <a:bodyPr wrap="square" rtlCol="0">
            <a:spAutoFit/>
          </a:bodyPr>
          <a:lstStyle/>
          <a:p>
            <a:pPr algn="ctr"/>
            <a:r>
              <a:rPr lang="fr-FR" sz="1000" b="1" dirty="0">
                <a:solidFill>
                  <a:schemeClr val="bg1"/>
                </a:solidFill>
                <a:latin typeface="Hind" panose="02000000000000000000" pitchFamily="2" charset="77"/>
                <a:cs typeface="Hind" panose="02000000000000000000" pitchFamily="2" charset="77"/>
              </a:rPr>
              <a:t>Daniel </a:t>
            </a:r>
            <a:r>
              <a:rPr lang="fr-FR" sz="1000" b="1" dirty="0" err="1">
                <a:solidFill>
                  <a:schemeClr val="bg1"/>
                </a:solidFill>
                <a:latin typeface="Hind" panose="02000000000000000000" pitchFamily="2" charset="77"/>
                <a:cs typeface="Hind" panose="02000000000000000000" pitchFamily="2" charset="77"/>
              </a:rPr>
              <a:t>Luciani</a:t>
            </a:r>
            <a:endParaRPr lang="fr-FR" sz="1000" b="1" dirty="0">
              <a:solidFill>
                <a:schemeClr val="bg1"/>
              </a:solidFill>
              <a:latin typeface="Hind" panose="02000000000000000000" pitchFamily="2" charset="77"/>
              <a:cs typeface="Hind" panose="02000000000000000000" pitchFamily="2" charset="77"/>
            </a:endParaRPr>
          </a:p>
          <a:p>
            <a:pPr algn="ctr"/>
            <a:r>
              <a:rPr lang="fr-FR" sz="1000" b="1" dirty="0">
                <a:solidFill>
                  <a:schemeClr val="bg1"/>
                </a:solidFill>
                <a:latin typeface="Hind" panose="02000000000000000000" pitchFamily="2" charset="77"/>
                <a:cs typeface="Hind" panose="02000000000000000000" pitchFamily="2" charset="77"/>
              </a:rPr>
              <a:t>Créateur du jeu AMORSE</a:t>
            </a:r>
            <a:r>
              <a:rPr lang="fr-FR" sz="1000" b="1" baseline="30000" dirty="0">
                <a:solidFill>
                  <a:schemeClr val="bg1"/>
                </a:solidFill>
                <a:cs typeface="Times" charset="0"/>
              </a:rPr>
              <a:t>©</a:t>
            </a:r>
          </a:p>
          <a:p>
            <a:pPr algn="ctr"/>
            <a:endParaRPr lang="fr-FR" sz="1000" b="1" dirty="0">
              <a:solidFill>
                <a:schemeClr val="bg1"/>
              </a:solidFill>
              <a:latin typeface="Hind" panose="02000000000000000000" pitchFamily="2" charset="77"/>
              <a:cs typeface="Hind" panose="02000000000000000000" pitchFamily="2" charset="77"/>
            </a:endParaRPr>
          </a:p>
          <a:p>
            <a:pPr algn="ctr"/>
            <a:r>
              <a:rPr lang="fr-FR" sz="800" dirty="0">
                <a:solidFill>
                  <a:schemeClr val="bg1"/>
                </a:solidFill>
                <a:latin typeface="Hind" panose="02000000000000000000" pitchFamily="2" charset="77"/>
                <a:cs typeface="Hind" panose="02000000000000000000" pitchFamily="2" charset="77"/>
              </a:rPr>
              <a:t>Président LUCID </a:t>
            </a:r>
          </a:p>
          <a:p>
            <a:br>
              <a:rPr lang="fr-FR" sz="800" dirty="0">
                <a:solidFill>
                  <a:schemeClr val="bg1"/>
                </a:solidFill>
                <a:latin typeface="Hind" panose="02000000000000000000" pitchFamily="2" charset="77"/>
                <a:cs typeface="Hind" panose="02000000000000000000" pitchFamily="2" charset="77"/>
              </a:rPr>
            </a:br>
            <a:endParaRPr lang="fr-FR" sz="800" dirty="0">
              <a:solidFill>
                <a:schemeClr val="bg1"/>
              </a:solidFill>
              <a:latin typeface="Hind" panose="02000000000000000000" pitchFamily="2" charset="77"/>
              <a:cs typeface="Hind" panose="02000000000000000000" pitchFamily="2" charset="77"/>
            </a:endParaRPr>
          </a:p>
          <a:p>
            <a:pPr algn="ctr"/>
            <a:br>
              <a:rPr lang="fr-FR" sz="800" dirty="0">
                <a:solidFill>
                  <a:schemeClr val="bg1"/>
                </a:solidFill>
                <a:latin typeface="Hind" panose="02000000000000000000" pitchFamily="2" charset="77"/>
                <a:cs typeface="Hind" panose="02000000000000000000" pitchFamily="2" charset="77"/>
              </a:rPr>
            </a:br>
            <a:endParaRPr lang="fr-FR" sz="400" dirty="0">
              <a:solidFill>
                <a:schemeClr val="bg1"/>
              </a:solidFill>
              <a:latin typeface="Hind" panose="02000000000000000000" pitchFamily="2" charset="77"/>
              <a:cs typeface="Hind" panose="02000000000000000000" pitchFamily="2" charset="77"/>
            </a:endParaRPr>
          </a:p>
          <a:p>
            <a:pPr algn="ctr"/>
            <a:r>
              <a:rPr lang="fr-FR" sz="800" dirty="0">
                <a:solidFill>
                  <a:schemeClr val="bg1"/>
                </a:solidFill>
                <a:latin typeface="Hind" panose="02000000000000000000" pitchFamily="2" charset="77"/>
                <a:cs typeface="Hind" panose="02000000000000000000" pitchFamily="2" charset="77"/>
              </a:rPr>
              <a:t>Fondateur de l’Agence de communication responsable ICOM</a:t>
            </a:r>
            <a:br>
              <a:rPr lang="fr-FR" sz="800" dirty="0">
                <a:solidFill>
                  <a:schemeClr val="bg1"/>
                </a:solidFill>
                <a:latin typeface="Hind" panose="02000000000000000000" pitchFamily="2" charset="77"/>
                <a:cs typeface="Hind" panose="02000000000000000000" pitchFamily="2" charset="77"/>
              </a:rPr>
            </a:br>
            <a:r>
              <a:rPr lang="fr-FR" sz="800" dirty="0">
                <a:solidFill>
                  <a:schemeClr val="bg1"/>
                </a:solidFill>
                <a:latin typeface="Hind" panose="02000000000000000000" pitchFamily="2" charset="77"/>
                <a:cs typeface="Hind" panose="02000000000000000000" pitchFamily="2" charset="77"/>
              </a:rPr>
              <a:t>Expert de la RSE depuis 2008 </a:t>
            </a:r>
          </a:p>
          <a:p>
            <a:pPr algn="ctr"/>
            <a:r>
              <a:rPr lang="fr-FR" sz="800" dirty="0">
                <a:solidFill>
                  <a:schemeClr val="bg1"/>
                </a:solidFill>
                <a:latin typeface="Hind" panose="02000000000000000000" pitchFamily="2" charset="77"/>
                <a:cs typeface="Hind" panose="02000000000000000000" pitchFamily="2" charset="77"/>
              </a:rPr>
              <a:t>Société à mission</a:t>
            </a:r>
          </a:p>
          <a:p>
            <a:pPr algn="ctr"/>
            <a:r>
              <a:rPr lang="fr-FR" sz="800" dirty="0">
                <a:solidFill>
                  <a:schemeClr val="bg1"/>
                </a:solidFill>
                <a:latin typeface="Hind" panose="02000000000000000000" pitchFamily="2" charset="77"/>
                <a:cs typeface="Hind" panose="02000000000000000000" pitchFamily="2" charset="77"/>
              </a:rPr>
              <a:t>Créateur des jeux AMO</a:t>
            </a:r>
            <a:r>
              <a:rPr lang="fr-FR" sz="800" b="1" dirty="0">
                <a:solidFill>
                  <a:schemeClr val="bg1"/>
                </a:solidFill>
                <a:latin typeface="Hind" panose="02000000000000000000" pitchFamily="2" charset="77"/>
                <a:cs typeface="Hind" panose="02000000000000000000" pitchFamily="2" charset="77"/>
              </a:rPr>
              <a:t>RSE</a:t>
            </a:r>
            <a:r>
              <a:rPr lang="fr-FR" sz="800" dirty="0">
                <a:solidFill>
                  <a:schemeClr val="bg1"/>
                </a:solidFill>
                <a:latin typeface="Hind" panose="02000000000000000000" pitchFamily="2" charset="77"/>
                <a:cs typeface="Hind" panose="02000000000000000000" pitchFamily="2" charset="77"/>
              </a:rPr>
              <a:t>©, </a:t>
            </a:r>
            <a:r>
              <a:rPr lang="fr-FR" sz="800" dirty="0" err="1">
                <a:solidFill>
                  <a:schemeClr val="bg1"/>
                </a:solidFill>
                <a:latin typeface="Hind" panose="02000000000000000000" pitchFamily="2" charset="77"/>
                <a:cs typeface="Hind" panose="02000000000000000000" pitchFamily="2" charset="77"/>
              </a:rPr>
              <a:t>Nudge</a:t>
            </a:r>
            <a:r>
              <a:rPr lang="fr-FR" sz="800" dirty="0">
                <a:solidFill>
                  <a:schemeClr val="bg1"/>
                </a:solidFill>
                <a:latin typeface="Hind" panose="02000000000000000000" pitchFamily="2" charset="77"/>
                <a:cs typeface="Hind" panose="02000000000000000000" pitchFamily="2" charset="77"/>
              </a:rPr>
              <a:t> </a:t>
            </a:r>
            <a:r>
              <a:rPr lang="fr-FR" sz="800" dirty="0" err="1">
                <a:solidFill>
                  <a:schemeClr val="bg1"/>
                </a:solidFill>
                <a:latin typeface="Hind" panose="02000000000000000000" pitchFamily="2" charset="77"/>
                <a:cs typeface="Hind" panose="02000000000000000000" pitchFamily="2" charset="77"/>
              </a:rPr>
              <a:t>creator</a:t>
            </a:r>
            <a:r>
              <a:rPr lang="fr-FR" sz="800" dirty="0">
                <a:solidFill>
                  <a:schemeClr val="bg1"/>
                </a:solidFill>
                <a:latin typeface="Hind" panose="02000000000000000000" pitchFamily="2" charset="77"/>
                <a:cs typeface="Hind" panose="02000000000000000000" pitchFamily="2" charset="77"/>
              </a:rPr>
              <a:t> et Méthode VRAIE </a:t>
            </a:r>
            <a:br>
              <a:rPr lang="fr-FR" sz="800" dirty="0">
                <a:solidFill>
                  <a:schemeClr val="bg1"/>
                </a:solidFill>
                <a:latin typeface="Hind" panose="02000000000000000000" pitchFamily="2" charset="77"/>
                <a:cs typeface="Hind" panose="02000000000000000000" pitchFamily="2" charset="77"/>
              </a:rPr>
            </a:br>
            <a:r>
              <a:rPr lang="fr-FR" sz="800" dirty="0">
                <a:solidFill>
                  <a:schemeClr val="bg1"/>
                </a:solidFill>
                <a:latin typeface="Hind" panose="02000000000000000000" pitchFamily="2" charset="77"/>
                <a:cs typeface="Hind" panose="02000000000000000000" pitchFamily="2" charset="77"/>
              </a:rPr>
              <a:t>Membre : </a:t>
            </a:r>
            <a:r>
              <a:rPr lang="fr-FR" sz="800" dirty="0" err="1">
                <a:solidFill>
                  <a:schemeClr val="bg1"/>
                </a:solidFill>
                <a:latin typeface="Hind" panose="02000000000000000000" pitchFamily="2" charset="77"/>
                <a:cs typeface="Hind" panose="02000000000000000000" pitchFamily="2" charset="77"/>
              </a:rPr>
              <a:t>Planet’RSE</a:t>
            </a:r>
            <a:r>
              <a:rPr lang="fr-FR" sz="800" dirty="0">
                <a:solidFill>
                  <a:schemeClr val="bg1"/>
                </a:solidFill>
                <a:latin typeface="Hind" panose="02000000000000000000" pitchFamily="2" charset="77"/>
                <a:cs typeface="Hind" panose="02000000000000000000" pitchFamily="2" charset="77"/>
              </a:rPr>
              <a:t> Toulouse Consultant référencé Label Lucie</a:t>
            </a:r>
          </a:p>
          <a:p>
            <a:pPr algn="ctr"/>
            <a:r>
              <a:rPr lang="fr-FR" sz="800" dirty="0">
                <a:solidFill>
                  <a:schemeClr val="bg1"/>
                </a:solidFill>
                <a:latin typeface="Hind" panose="02000000000000000000" pitchFamily="2" charset="77"/>
                <a:cs typeface="Hind" panose="02000000000000000000" pitchFamily="2" charset="77"/>
              </a:rPr>
              <a:t>Evaluateur certifié ISO 26000 AFNOR</a:t>
            </a:r>
          </a:p>
          <a:p>
            <a:pPr algn="ctr"/>
            <a:r>
              <a:rPr lang="fr-FR" sz="800" b="1" dirty="0">
                <a:solidFill>
                  <a:schemeClr val="bg1"/>
                </a:solidFill>
                <a:latin typeface="Hind" panose="02000000000000000000" pitchFamily="2" charset="77"/>
                <a:cs typeface="Hind" panose="02000000000000000000" pitchFamily="2" charset="77"/>
              </a:rPr>
              <a:t>NDA : 76320092432</a:t>
            </a:r>
          </a:p>
        </p:txBody>
      </p:sp>
      <p:sp>
        <p:nvSpPr>
          <p:cNvPr id="20" name="ZoneTexte 19">
            <a:extLst>
              <a:ext uri="{FF2B5EF4-FFF2-40B4-BE49-F238E27FC236}">
                <a16:creationId xmlns:a16="http://schemas.microsoft.com/office/drawing/2014/main" id="{D40AF6CC-FCDA-9B4A-96A3-2B4F7A6FE214}"/>
              </a:ext>
            </a:extLst>
          </p:cNvPr>
          <p:cNvSpPr txBox="1"/>
          <p:nvPr/>
        </p:nvSpPr>
        <p:spPr>
          <a:xfrm>
            <a:off x="153069" y="10066753"/>
            <a:ext cx="1745036" cy="538609"/>
          </a:xfrm>
          <a:prstGeom prst="rect">
            <a:avLst/>
          </a:prstGeom>
          <a:noFill/>
        </p:spPr>
        <p:txBody>
          <a:bodyPr wrap="square" rtlCol="0">
            <a:spAutoFit/>
          </a:bodyPr>
          <a:lstStyle/>
          <a:p>
            <a:pPr algn="ctr"/>
            <a:r>
              <a:rPr lang="fr-FR" sz="1050" b="1" dirty="0">
                <a:solidFill>
                  <a:schemeClr val="bg1"/>
                </a:solidFill>
                <a:latin typeface="Hind" panose="02000000000000000000" pitchFamily="2" charset="77"/>
                <a:cs typeface="Hind" panose="02000000000000000000" pitchFamily="2" charset="77"/>
              </a:rPr>
              <a:t>Contact </a:t>
            </a:r>
          </a:p>
          <a:p>
            <a:pPr algn="ctr"/>
            <a:r>
              <a:rPr lang="fr-FR" sz="800" dirty="0">
                <a:solidFill>
                  <a:schemeClr val="bg1"/>
                </a:solidFill>
                <a:latin typeface="Hind" panose="02000000000000000000" pitchFamily="2" charset="77"/>
                <a:cs typeface="Hind" panose="02000000000000000000" pitchFamily="2" charset="77"/>
              </a:rPr>
              <a:t>contact@planetrse-toulouse.org</a:t>
            </a:r>
          </a:p>
          <a:p>
            <a:pPr algn="ctr"/>
            <a:r>
              <a:rPr lang="fr-FR" sz="1050" dirty="0">
                <a:solidFill>
                  <a:schemeClr val="bg1"/>
                </a:solidFill>
                <a:latin typeface="Hind" panose="02000000000000000000" pitchFamily="2" charset="77"/>
                <a:cs typeface="Hind" panose="02000000000000000000" pitchFamily="2" charset="77"/>
              </a:rPr>
              <a:t>06 72 28 83 18</a:t>
            </a:r>
          </a:p>
        </p:txBody>
      </p:sp>
      <p:sp>
        <p:nvSpPr>
          <p:cNvPr id="25" name="Espace réservé du contenu 2">
            <a:extLst>
              <a:ext uri="{FF2B5EF4-FFF2-40B4-BE49-F238E27FC236}">
                <a16:creationId xmlns:a16="http://schemas.microsoft.com/office/drawing/2014/main" id="{4E6F6D7D-1AF0-FC46-8254-96BCE8F291ED}"/>
              </a:ext>
            </a:extLst>
          </p:cNvPr>
          <p:cNvSpPr txBox="1">
            <a:spLocks/>
          </p:cNvSpPr>
          <p:nvPr/>
        </p:nvSpPr>
        <p:spPr>
          <a:xfrm>
            <a:off x="2129790" y="4240421"/>
            <a:ext cx="694253" cy="180000"/>
          </a:xfrm>
          <a:prstGeom prst="rect">
            <a:avLst/>
          </a:prstGeom>
          <a:solidFill>
            <a:srgbClr val="2BC282"/>
          </a:solidFill>
        </p:spPr>
        <p:txBody>
          <a:bodyPr vert="horz" lIns="72000" tIns="125999" rIns="0" bIns="46800" rtlCol="0" anchor="ctr">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Hind" panose="02000000000000000000" pitchFamily="2" charset="77"/>
                <a:ea typeface="+mn-ea"/>
                <a:cs typeface="Hind" panose="02000000000000000000" pitchFamily="2" charset="77"/>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Hind" panose="02000000000000000000" pitchFamily="2" charset="77"/>
                <a:ea typeface="+mn-ea"/>
                <a:cs typeface="Hind" panose="02000000000000000000" pitchFamily="2" charset="77"/>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Hind" panose="02000000000000000000" pitchFamily="2" charset="77"/>
                <a:ea typeface="+mn-ea"/>
                <a:cs typeface="Hind" panose="02000000000000000000" pitchFamily="2" charset="77"/>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Hind" panose="02000000000000000000" pitchFamily="2" charset="77"/>
                <a:ea typeface="+mn-ea"/>
                <a:cs typeface="Hind" panose="02000000000000000000" pitchFamily="2" charset="77"/>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Hind" panose="02000000000000000000" pitchFamily="2" charset="77"/>
                <a:ea typeface="+mn-ea"/>
                <a:cs typeface="Hind" panose="02000000000000000000" pitchFamily="2" charset="77"/>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just" defTabSz="539934">
              <a:lnSpc>
                <a:spcPct val="40000"/>
              </a:lnSpc>
              <a:spcBef>
                <a:spcPts val="227"/>
              </a:spcBef>
              <a:buFont typeface="Arial" panose="020B0604020202020204" pitchFamily="34" charset="0"/>
              <a:buNone/>
            </a:pPr>
            <a:r>
              <a:rPr lang="fr-FR" sz="1100" b="1" spc="60" dirty="0">
                <a:solidFill>
                  <a:schemeClr val="bg1"/>
                </a:solidFill>
                <a:uFill>
                  <a:solidFill>
                    <a:srgbClr val="626488"/>
                  </a:solidFill>
                </a:uFill>
              </a:rPr>
              <a:t>PUBLICS</a:t>
            </a:r>
          </a:p>
        </p:txBody>
      </p:sp>
      <p:sp>
        <p:nvSpPr>
          <p:cNvPr id="26" name="Espace réservé du contenu 2">
            <a:extLst>
              <a:ext uri="{FF2B5EF4-FFF2-40B4-BE49-F238E27FC236}">
                <a16:creationId xmlns:a16="http://schemas.microsoft.com/office/drawing/2014/main" id="{B08EDD37-12C7-2E4C-B575-C30995B6F7A6}"/>
              </a:ext>
            </a:extLst>
          </p:cNvPr>
          <p:cNvSpPr txBox="1">
            <a:spLocks/>
          </p:cNvSpPr>
          <p:nvPr/>
        </p:nvSpPr>
        <p:spPr>
          <a:xfrm>
            <a:off x="2129790" y="5345906"/>
            <a:ext cx="857755" cy="180000"/>
          </a:xfrm>
          <a:prstGeom prst="rect">
            <a:avLst/>
          </a:prstGeom>
          <a:solidFill>
            <a:srgbClr val="2BC282"/>
          </a:solidFill>
        </p:spPr>
        <p:txBody>
          <a:bodyPr vert="horz" lIns="72000" tIns="125999" rIns="0" bIns="46800" rtlCol="0" anchor="ctr">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Hind" panose="02000000000000000000" pitchFamily="2" charset="77"/>
                <a:ea typeface="+mn-ea"/>
                <a:cs typeface="Hind" panose="02000000000000000000" pitchFamily="2" charset="77"/>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Hind" panose="02000000000000000000" pitchFamily="2" charset="77"/>
                <a:ea typeface="+mn-ea"/>
                <a:cs typeface="Hind" panose="02000000000000000000" pitchFamily="2" charset="77"/>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Hind" panose="02000000000000000000" pitchFamily="2" charset="77"/>
                <a:ea typeface="+mn-ea"/>
                <a:cs typeface="Hind" panose="02000000000000000000" pitchFamily="2" charset="77"/>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Hind" panose="02000000000000000000" pitchFamily="2" charset="77"/>
                <a:ea typeface="+mn-ea"/>
                <a:cs typeface="Hind" panose="02000000000000000000" pitchFamily="2" charset="77"/>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Hind" panose="02000000000000000000" pitchFamily="2" charset="77"/>
                <a:ea typeface="+mn-ea"/>
                <a:cs typeface="Hind" panose="02000000000000000000" pitchFamily="2" charset="77"/>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just" defTabSz="539934">
              <a:lnSpc>
                <a:spcPct val="40000"/>
              </a:lnSpc>
              <a:spcBef>
                <a:spcPts val="227"/>
              </a:spcBef>
              <a:buNone/>
            </a:pPr>
            <a:r>
              <a:rPr lang="fr-FR" sz="1100" b="1" spc="60" dirty="0">
                <a:solidFill>
                  <a:schemeClr val="bg1"/>
                </a:solidFill>
                <a:uFill>
                  <a:solidFill>
                    <a:srgbClr val="626488"/>
                  </a:solidFill>
                </a:uFill>
              </a:rPr>
              <a:t>OBJECTIFS</a:t>
            </a:r>
          </a:p>
        </p:txBody>
      </p:sp>
      <p:sp>
        <p:nvSpPr>
          <p:cNvPr id="27" name="Espace réservé du contenu 2">
            <a:extLst>
              <a:ext uri="{FF2B5EF4-FFF2-40B4-BE49-F238E27FC236}">
                <a16:creationId xmlns:a16="http://schemas.microsoft.com/office/drawing/2014/main" id="{D5E3024D-37AD-FF4B-B3A7-BD92F42B4730}"/>
              </a:ext>
            </a:extLst>
          </p:cNvPr>
          <p:cNvSpPr txBox="1">
            <a:spLocks/>
          </p:cNvSpPr>
          <p:nvPr/>
        </p:nvSpPr>
        <p:spPr>
          <a:xfrm>
            <a:off x="2129790" y="7120577"/>
            <a:ext cx="1124202" cy="180000"/>
          </a:xfrm>
          <a:prstGeom prst="rect">
            <a:avLst/>
          </a:prstGeom>
          <a:solidFill>
            <a:srgbClr val="2BC282"/>
          </a:solidFill>
        </p:spPr>
        <p:txBody>
          <a:bodyPr vert="horz" lIns="72000" tIns="125999" rIns="0" bIns="46800" rtlCol="0" anchor="ctr">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Hind" panose="02000000000000000000" pitchFamily="2" charset="77"/>
                <a:ea typeface="+mn-ea"/>
                <a:cs typeface="Hind" panose="02000000000000000000" pitchFamily="2" charset="77"/>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Hind" panose="02000000000000000000" pitchFamily="2" charset="77"/>
                <a:ea typeface="+mn-ea"/>
                <a:cs typeface="Hind" panose="02000000000000000000" pitchFamily="2" charset="77"/>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Hind" panose="02000000000000000000" pitchFamily="2" charset="77"/>
                <a:ea typeface="+mn-ea"/>
                <a:cs typeface="Hind" panose="02000000000000000000" pitchFamily="2" charset="77"/>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Hind" panose="02000000000000000000" pitchFamily="2" charset="77"/>
                <a:ea typeface="+mn-ea"/>
                <a:cs typeface="Hind" panose="02000000000000000000" pitchFamily="2" charset="77"/>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Hind" panose="02000000000000000000" pitchFamily="2" charset="77"/>
                <a:ea typeface="+mn-ea"/>
                <a:cs typeface="Hind" panose="02000000000000000000" pitchFamily="2" charset="77"/>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just" defTabSz="539934">
              <a:lnSpc>
                <a:spcPct val="40000"/>
              </a:lnSpc>
              <a:spcBef>
                <a:spcPts val="227"/>
              </a:spcBef>
              <a:buNone/>
            </a:pPr>
            <a:r>
              <a:rPr lang="fr-FR" sz="1100" b="1" spc="60" dirty="0">
                <a:solidFill>
                  <a:schemeClr val="bg1"/>
                </a:solidFill>
                <a:uFill>
                  <a:solidFill>
                    <a:srgbClr val="626488"/>
                  </a:solidFill>
                </a:uFill>
              </a:rPr>
              <a:t>COMPÉTENCES</a:t>
            </a:r>
          </a:p>
        </p:txBody>
      </p:sp>
      <p:cxnSp>
        <p:nvCxnSpPr>
          <p:cNvPr id="45" name="Connecteur droit 44">
            <a:extLst>
              <a:ext uri="{FF2B5EF4-FFF2-40B4-BE49-F238E27FC236}">
                <a16:creationId xmlns:a16="http://schemas.microsoft.com/office/drawing/2014/main" id="{AA643A50-4AB2-0B4D-83E4-EBB489C7CA37}"/>
              </a:ext>
            </a:extLst>
          </p:cNvPr>
          <p:cNvCxnSpPr>
            <a:cxnSpLocks/>
          </p:cNvCxnSpPr>
          <p:nvPr/>
        </p:nvCxnSpPr>
        <p:spPr>
          <a:xfrm>
            <a:off x="283400" y="10035041"/>
            <a:ext cx="1319769"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 name="Sous-titre 2">
            <a:extLst>
              <a:ext uri="{FF2B5EF4-FFF2-40B4-BE49-F238E27FC236}">
                <a16:creationId xmlns:a16="http://schemas.microsoft.com/office/drawing/2014/main" id="{B726D488-5235-2541-B9FC-266545D116B3}"/>
              </a:ext>
            </a:extLst>
          </p:cNvPr>
          <p:cNvSpPr txBox="1">
            <a:spLocks/>
          </p:cNvSpPr>
          <p:nvPr/>
        </p:nvSpPr>
        <p:spPr>
          <a:xfrm>
            <a:off x="2124075" y="10236501"/>
            <a:ext cx="4329939" cy="407310"/>
          </a:xfrm>
          <a:prstGeom prst="rect">
            <a:avLst/>
          </a:prstGeom>
          <a:noFill/>
        </p:spPr>
        <p:txBody>
          <a:bodyPr vert="horz" lIns="91440" tIns="45720" rIns="91440" bIns="45720" rtlCol="0">
            <a:noAutofit/>
          </a:bodyPr>
          <a:lstStyle>
            <a:lvl1pPr marL="0" indent="0" algn="ctr" defTabSz="914400" rtl="0" eaLnBrk="1" latinLnBrk="0" hangingPunct="1">
              <a:lnSpc>
                <a:spcPct val="100000"/>
              </a:lnSpc>
              <a:spcBef>
                <a:spcPts val="1000"/>
              </a:spcBef>
              <a:buFont typeface="Arial" panose="020B0604020202020204" pitchFamily="34" charset="0"/>
              <a:buNone/>
              <a:defRPr sz="2400" b="1" i="0" kern="1200">
                <a:solidFill>
                  <a:schemeClr val="bg1"/>
                </a:solidFill>
                <a:latin typeface="Hind" panose="02000000000000000000" pitchFamily="2" charset="77"/>
                <a:ea typeface="+mn-ea"/>
                <a:cs typeface="Hind" panose="02000000000000000000" pitchFamily="2" charset="77"/>
              </a:defRPr>
            </a:lvl1pPr>
            <a:lvl2pPr marL="457200" indent="0" algn="ctr" defTabSz="914400" rtl="0" eaLnBrk="1" latinLnBrk="0" hangingPunct="1">
              <a:lnSpc>
                <a:spcPct val="100000"/>
              </a:lnSpc>
              <a:spcBef>
                <a:spcPts val="500"/>
              </a:spcBef>
              <a:buSzPct val="75000"/>
              <a:buFont typeface="Police système Courant"/>
              <a:buNone/>
              <a:defRPr sz="2000" b="0" i="0" kern="1200">
                <a:solidFill>
                  <a:schemeClr val="tx1"/>
                </a:solidFill>
                <a:latin typeface="Hind" panose="02000000000000000000" pitchFamily="2" charset="77"/>
                <a:ea typeface="+mn-ea"/>
                <a:cs typeface="Hind" panose="02000000000000000000" pitchFamily="2" charset="77"/>
              </a:defRPr>
            </a:lvl2pPr>
            <a:lvl3pPr marL="914400" indent="0" algn="ctr" defTabSz="914400" rtl="0" eaLnBrk="1" latinLnBrk="0" hangingPunct="1">
              <a:lnSpc>
                <a:spcPct val="100000"/>
              </a:lnSpc>
              <a:spcBef>
                <a:spcPts val="500"/>
              </a:spcBef>
              <a:buSzPct val="50000"/>
              <a:buFont typeface="Courier New" panose="02070309020205020404" pitchFamily="49" charset="0"/>
              <a:buNone/>
              <a:defRPr sz="1800" b="0" i="0" kern="1200">
                <a:solidFill>
                  <a:schemeClr val="tx1"/>
                </a:solidFill>
                <a:latin typeface="Hind" panose="02000000000000000000" pitchFamily="2" charset="77"/>
                <a:ea typeface="+mn-ea"/>
                <a:cs typeface="Hind" panose="02000000000000000000" pitchFamily="2" charset="77"/>
              </a:defRPr>
            </a:lvl3pPr>
            <a:lvl4pPr marL="1371600" indent="0" algn="ctr" defTabSz="914400" rtl="0" eaLnBrk="1" latinLnBrk="0" hangingPunct="1">
              <a:lnSpc>
                <a:spcPct val="100000"/>
              </a:lnSpc>
              <a:spcBef>
                <a:spcPts val="500"/>
              </a:spcBef>
              <a:buFont typeface="Police système Courant"/>
              <a:buNone/>
              <a:defRPr sz="1600" b="0" i="0" kern="1200">
                <a:solidFill>
                  <a:schemeClr val="tx1"/>
                </a:solidFill>
                <a:latin typeface="Hind" panose="02000000000000000000" pitchFamily="2" charset="77"/>
                <a:ea typeface="+mn-ea"/>
                <a:cs typeface="Hind" panose="02000000000000000000" pitchFamily="2" charset="77"/>
              </a:defRPr>
            </a:lvl4pPr>
            <a:lvl5pPr marL="1828800" indent="0" algn="ctr" defTabSz="914400" rtl="0" eaLnBrk="1" latinLnBrk="0" hangingPunct="1">
              <a:lnSpc>
                <a:spcPct val="100000"/>
              </a:lnSpc>
              <a:spcBef>
                <a:spcPts val="500"/>
              </a:spcBef>
              <a:buFont typeface="Police système Courant"/>
              <a:buNone/>
              <a:defRPr sz="1600" b="0" i="0" kern="1200">
                <a:solidFill>
                  <a:schemeClr val="tx1"/>
                </a:solidFill>
                <a:latin typeface="Hind" panose="02000000000000000000" pitchFamily="2" charset="77"/>
                <a:ea typeface="+mn-ea"/>
                <a:cs typeface="Hind" panose="02000000000000000000" pitchFamily="2" charset="77"/>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fr-FR" sz="800" b="0" kern="0" dirty="0">
                <a:solidFill>
                  <a:srgbClr val="402E9E"/>
                </a:solidFill>
                <a:effectLst/>
                <a:latin typeface="Hind" panose="02000000000000000000" pitchFamily="2" charset="0"/>
                <a:ea typeface="Arial" panose="020B0604020202020204" pitchFamily="34" charset="0"/>
                <a:cs typeface="Hind" panose="02000000000000000000" pitchFamily="2" charset="0"/>
              </a:rPr>
              <a:t>Association Loi 1901 Planet’RSE Toulouse – 11 Bd des récollets 31000 Toulouse</a:t>
            </a:r>
          </a:p>
          <a:p>
            <a:pPr>
              <a:spcBef>
                <a:spcPts val="0"/>
              </a:spcBef>
            </a:pPr>
            <a:r>
              <a:rPr lang="fr-FR" sz="800" b="0" kern="0" dirty="0">
                <a:solidFill>
                  <a:srgbClr val="402E9E"/>
                </a:solidFill>
                <a:effectLst/>
                <a:latin typeface="Hind" panose="02000000000000000000" pitchFamily="2" charset="0"/>
                <a:ea typeface="Arial" panose="020B0604020202020204" pitchFamily="34" charset="0"/>
                <a:cs typeface="Hind" panose="02000000000000000000" pitchFamily="2" charset="0"/>
              </a:rPr>
              <a:t> N° Siret : 89078434100012 – </a:t>
            </a:r>
            <a:r>
              <a:rPr lang="fr-FR" sz="800" b="0" u="sng" kern="0" dirty="0">
                <a:solidFill>
                  <a:srgbClr val="402E9E"/>
                </a:solidFill>
                <a:effectLst/>
                <a:latin typeface="Hind" panose="02000000000000000000" pitchFamily="2" charset="0"/>
                <a:ea typeface="Arial" panose="020B0604020202020204" pitchFamily="34" charset="0"/>
                <a:cs typeface="Hind" panose="02000000000000000000" pitchFamily="2" charset="0"/>
                <a:hlinkClick r:id="rId3">
                  <a:extLst>
                    <a:ext uri="{A12FA001-AC4F-418D-AE19-62706E023703}">
                      <ahyp:hlinkClr xmlns:ahyp="http://schemas.microsoft.com/office/drawing/2018/hyperlinkcolor" val="tx"/>
                    </a:ext>
                  </a:extLst>
                </a:hlinkClick>
              </a:rPr>
              <a:t>www.planetrse-toulouse.org</a:t>
            </a:r>
            <a:r>
              <a:rPr lang="fr-FR" sz="800" b="0" kern="0" dirty="0">
                <a:solidFill>
                  <a:srgbClr val="402E9E"/>
                </a:solidFill>
                <a:effectLst/>
                <a:latin typeface="Hind" panose="02000000000000000000" pitchFamily="2" charset="0"/>
                <a:ea typeface="Arial" panose="020B0604020202020204" pitchFamily="34" charset="0"/>
                <a:cs typeface="Hind" panose="02000000000000000000" pitchFamily="2" charset="0"/>
              </a:rPr>
              <a:t> </a:t>
            </a:r>
          </a:p>
        </p:txBody>
      </p:sp>
      <p:sp>
        <p:nvSpPr>
          <p:cNvPr id="23" name="ZoneTexte 22">
            <a:extLst>
              <a:ext uri="{FF2B5EF4-FFF2-40B4-BE49-F238E27FC236}">
                <a16:creationId xmlns:a16="http://schemas.microsoft.com/office/drawing/2014/main" id="{9B800E31-E437-81B9-D96E-BA01E428AA6A}"/>
              </a:ext>
            </a:extLst>
          </p:cNvPr>
          <p:cNvSpPr txBox="1"/>
          <p:nvPr/>
        </p:nvSpPr>
        <p:spPr>
          <a:xfrm>
            <a:off x="-20314" y="4377099"/>
            <a:ext cx="1870518" cy="415498"/>
          </a:xfrm>
          <a:prstGeom prst="rect">
            <a:avLst/>
          </a:prstGeom>
          <a:noFill/>
        </p:spPr>
        <p:txBody>
          <a:bodyPr wrap="square" rtlCol="0">
            <a:spAutoFit/>
          </a:bodyPr>
          <a:lstStyle/>
          <a:p>
            <a:pPr algn="ctr"/>
            <a:r>
              <a:rPr lang="fr-FR" sz="1050" b="1" dirty="0">
                <a:solidFill>
                  <a:schemeClr val="bg1"/>
                </a:solidFill>
                <a:latin typeface="Hind" panose="02000000000000000000" pitchFamily="2" charset="77"/>
                <a:cs typeface="Hind" panose="02000000000000000000" pitchFamily="2" charset="77"/>
              </a:rPr>
              <a:t>Tarif : 500€ HT / personne (soit 600€ TTC)</a:t>
            </a:r>
          </a:p>
        </p:txBody>
      </p:sp>
      <p:pic>
        <p:nvPicPr>
          <p:cNvPr id="33" name="Image 32" descr="Une image contenant texte, Police, Graphique, graphisme&#10;&#10;Le contenu généré par l’IA peut être incorrect.">
            <a:extLst>
              <a:ext uri="{FF2B5EF4-FFF2-40B4-BE49-F238E27FC236}">
                <a16:creationId xmlns:a16="http://schemas.microsoft.com/office/drawing/2014/main" id="{C3CFCB04-A726-E001-14E4-F4047AB29432}"/>
              </a:ext>
            </a:extLst>
          </p:cNvPr>
          <p:cNvPicPr>
            <a:picLocks noChangeAspect="1"/>
          </p:cNvPicPr>
          <p:nvPr/>
        </p:nvPicPr>
        <p:blipFill>
          <a:blip r:embed="rId4"/>
          <a:stretch>
            <a:fillRect/>
          </a:stretch>
        </p:blipFill>
        <p:spPr>
          <a:xfrm>
            <a:off x="6391759" y="10259462"/>
            <a:ext cx="922806" cy="361388"/>
          </a:xfrm>
          <a:prstGeom prst="rect">
            <a:avLst/>
          </a:prstGeom>
        </p:spPr>
      </p:pic>
      <p:cxnSp>
        <p:nvCxnSpPr>
          <p:cNvPr id="34" name="Connecteur droit 33">
            <a:extLst>
              <a:ext uri="{FF2B5EF4-FFF2-40B4-BE49-F238E27FC236}">
                <a16:creationId xmlns:a16="http://schemas.microsoft.com/office/drawing/2014/main" id="{857264F9-3FF4-FC23-A80A-E85CB971E939}"/>
              </a:ext>
            </a:extLst>
          </p:cNvPr>
          <p:cNvCxnSpPr>
            <a:cxnSpLocks/>
          </p:cNvCxnSpPr>
          <p:nvPr/>
        </p:nvCxnSpPr>
        <p:spPr>
          <a:xfrm>
            <a:off x="2124075" y="10182811"/>
            <a:ext cx="5321624" cy="0"/>
          </a:xfrm>
          <a:prstGeom prst="line">
            <a:avLst/>
          </a:prstGeom>
          <a:ln w="15875">
            <a:solidFill>
              <a:srgbClr val="402E9E"/>
            </a:solidFill>
            <a:prstDash val="sysDot"/>
          </a:ln>
        </p:spPr>
        <p:style>
          <a:lnRef idx="1">
            <a:schemeClr val="accent1"/>
          </a:lnRef>
          <a:fillRef idx="0">
            <a:schemeClr val="accent1"/>
          </a:fillRef>
          <a:effectRef idx="0">
            <a:schemeClr val="accent1"/>
          </a:effectRef>
          <a:fontRef idx="minor">
            <a:schemeClr val="tx1"/>
          </a:fontRef>
        </p:style>
      </p:cxnSp>
      <p:sp>
        <p:nvSpPr>
          <p:cNvPr id="35" name="ZoneTexte 34">
            <a:extLst>
              <a:ext uri="{FF2B5EF4-FFF2-40B4-BE49-F238E27FC236}">
                <a16:creationId xmlns:a16="http://schemas.microsoft.com/office/drawing/2014/main" id="{14DEA2C1-D567-039A-E8F6-79712FE5A7EC}"/>
              </a:ext>
            </a:extLst>
          </p:cNvPr>
          <p:cNvSpPr txBox="1"/>
          <p:nvPr/>
        </p:nvSpPr>
        <p:spPr>
          <a:xfrm>
            <a:off x="83149" y="5057365"/>
            <a:ext cx="1745036" cy="577081"/>
          </a:xfrm>
          <a:prstGeom prst="rect">
            <a:avLst/>
          </a:prstGeom>
          <a:noFill/>
        </p:spPr>
        <p:txBody>
          <a:bodyPr wrap="square" rtlCol="0">
            <a:spAutoFit/>
          </a:bodyPr>
          <a:lstStyle/>
          <a:p>
            <a:pPr algn="ctr"/>
            <a:r>
              <a:rPr lang="fr-FR" sz="1050" dirty="0">
                <a:solidFill>
                  <a:schemeClr val="bg1"/>
                </a:solidFill>
                <a:latin typeface="Hind" panose="02000000000000000000" pitchFamily="2" charset="77"/>
                <a:cs typeface="Hind" panose="02000000000000000000" pitchFamily="2" charset="77"/>
              </a:rPr>
              <a:t>Attestation de formation remise au terme de la journée</a:t>
            </a:r>
          </a:p>
        </p:txBody>
      </p:sp>
      <p:pic>
        <p:nvPicPr>
          <p:cNvPr id="36" name="Image 35">
            <a:extLst>
              <a:ext uri="{FF2B5EF4-FFF2-40B4-BE49-F238E27FC236}">
                <a16:creationId xmlns:a16="http://schemas.microsoft.com/office/drawing/2014/main" id="{44FE7EE6-4F7D-A547-8B04-646B90A4674D}"/>
              </a:ext>
            </a:extLst>
          </p:cNvPr>
          <p:cNvPicPr>
            <a:picLocks noChangeAspect="1"/>
          </p:cNvPicPr>
          <p:nvPr/>
        </p:nvPicPr>
        <p:blipFill>
          <a:blip r:embed="rId5"/>
          <a:stretch>
            <a:fillRect/>
          </a:stretch>
        </p:blipFill>
        <p:spPr>
          <a:xfrm>
            <a:off x="689249" y="8227591"/>
            <a:ext cx="590537" cy="272556"/>
          </a:xfrm>
          <a:prstGeom prst="rect">
            <a:avLst/>
          </a:prstGeom>
        </p:spPr>
      </p:pic>
      <p:pic>
        <p:nvPicPr>
          <p:cNvPr id="9" name="Image 8">
            <a:extLst>
              <a:ext uri="{FF2B5EF4-FFF2-40B4-BE49-F238E27FC236}">
                <a16:creationId xmlns:a16="http://schemas.microsoft.com/office/drawing/2014/main" id="{4C36237B-AE1C-3411-B449-0242291230DD}"/>
              </a:ext>
            </a:extLst>
          </p:cNvPr>
          <p:cNvPicPr>
            <a:picLocks noChangeAspect="1"/>
          </p:cNvPicPr>
          <p:nvPr/>
        </p:nvPicPr>
        <p:blipFill>
          <a:blip r:embed="rId6"/>
          <a:stretch>
            <a:fillRect/>
          </a:stretch>
        </p:blipFill>
        <p:spPr>
          <a:xfrm>
            <a:off x="266222" y="190424"/>
            <a:ext cx="635843" cy="560147"/>
          </a:xfrm>
          <a:prstGeom prst="rect">
            <a:avLst/>
          </a:prstGeom>
        </p:spPr>
      </p:pic>
    </p:spTree>
    <p:extLst>
      <p:ext uri="{BB962C8B-B14F-4D97-AF65-F5344CB8AC3E}">
        <p14:creationId xmlns:p14="http://schemas.microsoft.com/office/powerpoint/2010/main" val="1440452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EF3EF-AE44-EB77-C2DC-8D063A67736D}"/>
            </a:ext>
          </a:extLst>
        </p:cNvPr>
        <p:cNvGrpSpPr/>
        <p:nvPr/>
      </p:nvGrpSpPr>
      <p:grpSpPr>
        <a:xfrm>
          <a:off x="0" y="0"/>
          <a:ext cx="0" cy="0"/>
          <a:chOff x="0" y="0"/>
          <a:chExt cx="0" cy="0"/>
        </a:xfrm>
      </p:grpSpPr>
      <p:sp>
        <p:nvSpPr>
          <p:cNvPr id="22" name="Espace réservé du contenu 2">
            <a:extLst>
              <a:ext uri="{FF2B5EF4-FFF2-40B4-BE49-F238E27FC236}">
                <a16:creationId xmlns:a16="http://schemas.microsoft.com/office/drawing/2014/main" id="{FBE06DD0-FB34-BA16-C006-60EA890B2A66}"/>
              </a:ext>
            </a:extLst>
          </p:cNvPr>
          <p:cNvSpPr txBox="1">
            <a:spLocks/>
          </p:cNvSpPr>
          <p:nvPr/>
        </p:nvSpPr>
        <p:spPr>
          <a:xfrm>
            <a:off x="2050454" y="2611566"/>
            <a:ext cx="2755628" cy="2275689"/>
          </a:xfrm>
          <a:prstGeom prst="rect">
            <a:avLst/>
          </a:prstGeom>
        </p:spPr>
        <p:txBody>
          <a:bodyPr vert="horz"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Hind" panose="02000000000000000000" pitchFamily="2" charset="77"/>
                <a:ea typeface="+mn-ea"/>
                <a:cs typeface="Hind" panose="02000000000000000000" pitchFamily="2" charset="77"/>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Hind" panose="02000000000000000000" pitchFamily="2" charset="77"/>
                <a:ea typeface="+mn-ea"/>
                <a:cs typeface="Hind" panose="02000000000000000000" pitchFamily="2" charset="77"/>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Hind" panose="02000000000000000000" pitchFamily="2" charset="77"/>
                <a:ea typeface="+mn-ea"/>
                <a:cs typeface="Hind" panose="02000000000000000000" pitchFamily="2" charset="77"/>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Hind" panose="02000000000000000000" pitchFamily="2" charset="77"/>
                <a:ea typeface="+mn-ea"/>
                <a:cs typeface="Hind" panose="02000000000000000000" pitchFamily="2" charset="77"/>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Hind" panose="02000000000000000000" pitchFamily="2" charset="77"/>
                <a:ea typeface="+mn-ea"/>
                <a:cs typeface="Hind" panose="02000000000000000000" pitchFamily="2" charset="77"/>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nSpc>
                <a:spcPct val="100000"/>
              </a:lnSpc>
              <a:spcBef>
                <a:spcPts val="0"/>
              </a:spcBef>
              <a:buClr>
                <a:srgbClr val="626488"/>
              </a:buClr>
              <a:buNone/>
            </a:pPr>
            <a:r>
              <a:rPr lang="fr-FR" sz="1200" b="1" dirty="0">
                <a:solidFill>
                  <a:srgbClr val="402E9E"/>
                </a:solidFill>
                <a:cs typeface="Times" charset="0"/>
              </a:rPr>
              <a:t>Ateliers 1 et 2 : Vision et bénéfices</a:t>
            </a:r>
          </a:p>
          <a:p>
            <a:pPr marL="80984" indent="-80984">
              <a:lnSpc>
                <a:spcPct val="100000"/>
              </a:lnSpc>
              <a:spcBef>
                <a:spcPts val="0"/>
              </a:spcBef>
              <a:buClr>
                <a:srgbClr val="626488"/>
              </a:buClr>
            </a:pPr>
            <a:r>
              <a:rPr lang="fr-FR" sz="1200" dirty="0">
                <a:cs typeface="Times" charset="0"/>
              </a:rPr>
              <a:t>Quelle vision du rôle de la RSE dans l’entreprise ? Quel alignement souhaité avec le modèle d’affaires ?</a:t>
            </a:r>
          </a:p>
          <a:p>
            <a:pPr marL="80984" indent="-80984">
              <a:lnSpc>
                <a:spcPct val="100000"/>
              </a:lnSpc>
              <a:spcBef>
                <a:spcPts val="0"/>
              </a:spcBef>
              <a:buClr>
                <a:srgbClr val="626488"/>
              </a:buClr>
            </a:pPr>
            <a:r>
              <a:rPr lang="fr-FR" sz="1200" dirty="0">
                <a:cs typeface="Times" charset="0"/>
              </a:rPr>
              <a:t>Les objectifs de la RSE au service de la vision avec les cartes « Finalités » : quels seraient les bénéfices attendus de l’engagement RSE pour </a:t>
            </a:r>
          </a:p>
          <a:p>
            <a:pPr marL="80984" indent="-80984">
              <a:lnSpc>
                <a:spcPct val="100000"/>
              </a:lnSpc>
              <a:spcBef>
                <a:spcPts val="0"/>
              </a:spcBef>
              <a:buClr>
                <a:srgbClr val="626488"/>
              </a:buClr>
            </a:pPr>
            <a:r>
              <a:rPr lang="fr-FR" sz="1200" dirty="0">
                <a:cs typeface="Times" charset="0"/>
              </a:rPr>
              <a:t>l’entreprise ?</a:t>
            </a:r>
          </a:p>
          <a:p>
            <a:pPr marL="0" indent="0">
              <a:lnSpc>
                <a:spcPct val="100000"/>
              </a:lnSpc>
              <a:spcBef>
                <a:spcPts val="0"/>
              </a:spcBef>
              <a:buClr>
                <a:srgbClr val="626488"/>
              </a:buClr>
              <a:buNone/>
            </a:pPr>
            <a:r>
              <a:rPr lang="fr-FR" sz="1200" i="1" dirty="0">
                <a:solidFill>
                  <a:srgbClr val="626488"/>
                </a:solidFill>
                <a:cs typeface="Times" charset="0"/>
              </a:rPr>
              <a:t>Les techniques d’animation et d’utilisation des cartes pour poser les bases de la stratégie RSE </a:t>
            </a:r>
          </a:p>
        </p:txBody>
      </p:sp>
      <p:sp>
        <p:nvSpPr>
          <p:cNvPr id="24" name="Espace réservé du contenu 2">
            <a:extLst>
              <a:ext uri="{FF2B5EF4-FFF2-40B4-BE49-F238E27FC236}">
                <a16:creationId xmlns:a16="http://schemas.microsoft.com/office/drawing/2014/main" id="{AE7E3F75-1682-AD1A-2537-134BFC915A9A}"/>
              </a:ext>
            </a:extLst>
          </p:cNvPr>
          <p:cNvSpPr txBox="1">
            <a:spLocks/>
          </p:cNvSpPr>
          <p:nvPr/>
        </p:nvSpPr>
        <p:spPr>
          <a:xfrm>
            <a:off x="2050454" y="4961640"/>
            <a:ext cx="2727405" cy="2255885"/>
          </a:xfrm>
          <a:prstGeom prst="rect">
            <a:avLst/>
          </a:prstGeom>
        </p:spPr>
        <p:txBody>
          <a:bodyPr vert="horz"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Hind" panose="02000000000000000000" pitchFamily="2" charset="77"/>
                <a:ea typeface="+mn-ea"/>
                <a:cs typeface="Hind" panose="02000000000000000000" pitchFamily="2" charset="77"/>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Hind" panose="02000000000000000000" pitchFamily="2" charset="77"/>
                <a:ea typeface="+mn-ea"/>
                <a:cs typeface="Hind" panose="02000000000000000000" pitchFamily="2" charset="77"/>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Hind" panose="02000000000000000000" pitchFamily="2" charset="77"/>
                <a:ea typeface="+mn-ea"/>
                <a:cs typeface="Hind" panose="02000000000000000000" pitchFamily="2" charset="77"/>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Hind" panose="02000000000000000000" pitchFamily="2" charset="77"/>
                <a:ea typeface="+mn-ea"/>
                <a:cs typeface="Hind" panose="02000000000000000000" pitchFamily="2" charset="77"/>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Hind" panose="02000000000000000000" pitchFamily="2" charset="77"/>
                <a:ea typeface="+mn-ea"/>
                <a:cs typeface="Hind" panose="02000000000000000000" pitchFamily="2" charset="77"/>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nSpc>
                <a:spcPct val="100000"/>
              </a:lnSpc>
              <a:spcBef>
                <a:spcPts val="0"/>
              </a:spcBef>
              <a:buClr>
                <a:srgbClr val="626488"/>
              </a:buClr>
              <a:buNone/>
            </a:pPr>
            <a:r>
              <a:rPr lang="fr-FR" sz="1200" b="1" dirty="0">
                <a:solidFill>
                  <a:srgbClr val="402E9E"/>
                </a:solidFill>
                <a:cs typeface="Times" charset="0"/>
              </a:rPr>
              <a:t>Atelier 3 : La sphère de responsabilité</a:t>
            </a:r>
          </a:p>
          <a:p>
            <a:pPr marL="80984" indent="-80984">
              <a:lnSpc>
                <a:spcPct val="100000"/>
              </a:lnSpc>
              <a:spcBef>
                <a:spcPts val="0"/>
              </a:spcBef>
              <a:buClr>
                <a:srgbClr val="626488"/>
              </a:buClr>
            </a:pPr>
            <a:r>
              <a:rPr lang="fr-FR" sz="1200" dirty="0">
                <a:cs typeface="Times" charset="0"/>
              </a:rPr>
              <a:t>L’identification des impacts avec la chaîne de valeur, l’ISO 26000, les ESRS ou les ODD</a:t>
            </a:r>
          </a:p>
          <a:p>
            <a:pPr marL="80984" indent="-80984">
              <a:lnSpc>
                <a:spcPct val="100000"/>
              </a:lnSpc>
              <a:spcBef>
                <a:spcPts val="0"/>
              </a:spcBef>
              <a:buClr>
                <a:srgbClr val="626488"/>
              </a:buClr>
            </a:pPr>
            <a:r>
              <a:rPr lang="fr-FR" sz="1200" dirty="0">
                <a:cs typeface="Times" charset="0"/>
              </a:rPr>
              <a:t>Les Objectifs de développement durable</a:t>
            </a:r>
          </a:p>
          <a:p>
            <a:pPr marL="0" indent="0">
              <a:lnSpc>
                <a:spcPct val="100000"/>
              </a:lnSpc>
              <a:spcBef>
                <a:spcPts val="0"/>
              </a:spcBef>
              <a:buClr>
                <a:srgbClr val="626488"/>
              </a:buClr>
              <a:buNone/>
            </a:pPr>
            <a:r>
              <a:rPr lang="fr-FR" sz="1200" i="1" dirty="0">
                <a:solidFill>
                  <a:srgbClr val="626488"/>
                </a:solidFill>
                <a:cs typeface="Times" charset="0"/>
              </a:rPr>
              <a:t>Comment animer une séquence sur et avec les ODD ? Comment rendre robuste l’étape précédente et celles qui suivent ?</a:t>
            </a:r>
            <a:endParaRPr lang="fr-FR" sz="1200" dirty="0">
              <a:cs typeface="Times" charset="0"/>
            </a:endParaRPr>
          </a:p>
        </p:txBody>
      </p:sp>
      <p:sp>
        <p:nvSpPr>
          <p:cNvPr id="28" name="Espace réservé du contenu 2">
            <a:extLst>
              <a:ext uri="{FF2B5EF4-FFF2-40B4-BE49-F238E27FC236}">
                <a16:creationId xmlns:a16="http://schemas.microsoft.com/office/drawing/2014/main" id="{65F3C917-7C3E-28BC-7C71-21F2625C7442}"/>
              </a:ext>
            </a:extLst>
          </p:cNvPr>
          <p:cNvSpPr txBox="1">
            <a:spLocks/>
          </p:cNvSpPr>
          <p:nvPr/>
        </p:nvSpPr>
        <p:spPr>
          <a:xfrm>
            <a:off x="2050454" y="8588864"/>
            <a:ext cx="2737446" cy="832432"/>
          </a:xfrm>
          <a:prstGeom prst="rect">
            <a:avLst/>
          </a:prstGeom>
        </p:spPr>
        <p:txBody>
          <a:bodyPr vert="horz"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Hind" panose="02000000000000000000" pitchFamily="2" charset="77"/>
                <a:ea typeface="+mn-ea"/>
                <a:cs typeface="Hind" panose="02000000000000000000" pitchFamily="2" charset="77"/>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Hind" panose="02000000000000000000" pitchFamily="2" charset="77"/>
                <a:ea typeface="+mn-ea"/>
                <a:cs typeface="Hind" panose="02000000000000000000" pitchFamily="2" charset="77"/>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Hind" panose="02000000000000000000" pitchFamily="2" charset="77"/>
                <a:ea typeface="+mn-ea"/>
                <a:cs typeface="Hind" panose="02000000000000000000" pitchFamily="2" charset="77"/>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Hind" panose="02000000000000000000" pitchFamily="2" charset="77"/>
                <a:ea typeface="+mn-ea"/>
                <a:cs typeface="Hind" panose="02000000000000000000" pitchFamily="2" charset="77"/>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Hind" panose="02000000000000000000" pitchFamily="2" charset="77"/>
                <a:ea typeface="+mn-ea"/>
                <a:cs typeface="Hind" panose="02000000000000000000" pitchFamily="2" charset="77"/>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nSpc>
                <a:spcPct val="100000"/>
              </a:lnSpc>
              <a:spcBef>
                <a:spcPts val="0"/>
              </a:spcBef>
              <a:buClr>
                <a:srgbClr val="626488"/>
              </a:buClr>
              <a:buNone/>
            </a:pPr>
            <a:r>
              <a:rPr lang="fr-FR" sz="1200" b="1" dirty="0">
                <a:solidFill>
                  <a:srgbClr val="402E9E"/>
                </a:solidFill>
                <a:cs typeface="Times" charset="0"/>
              </a:rPr>
              <a:t>Atelier 5 : Les parties prenante</a:t>
            </a:r>
            <a:r>
              <a:rPr lang="fr-FR" sz="1200" b="1" dirty="0">
                <a:solidFill>
                  <a:srgbClr val="191F57"/>
                </a:solidFill>
                <a:cs typeface="Times" charset="0"/>
              </a:rPr>
              <a:t>s</a:t>
            </a:r>
          </a:p>
          <a:p>
            <a:pPr marL="80984" indent="-80984">
              <a:lnSpc>
                <a:spcPct val="100000"/>
              </a:lnSpc>
              <a:spcBef>
                <a:spcPts val="0"/>
              </a:spcBef>
              <a:buClr>
                <a:srgbClr val="626488"/>
              </a:buClr>
            </a:pPr>
            <a:r>
              <a:rPr lang="fr-FR" sz="1200" dirty="0">
                <a:cs typeface="Times" charset="0"/>
              </a:rPr>
              <a:t>Les parties prenantes et leur hiérarchisation</a:t>
            </a:r>
          </a:p>
          <a:p>
            <a:pPr marL="80984" indent="-80984">
              <a:lnSpc>
                <a:spcPct val="100000"/>
              </a:lnSpc>
              <a:spcBef>
                <a:spcPts val="0"/>
              </a:spcBef>
              <a:buClr>
                <a:srgbClr val="626488"/>
              </a:buClr>
            </a:pPr>
            <a:r>
              <a:rPr lang="fr-FR" sz="1200" dirty="0">
                <a:cs typeface="Times" charset="0"/>
              </a:rPr>
              <a:t>La prise en compte de leurs attentes</a:t>
            </a:r>
          </a:p>
          <a:p>
            <a:pPr marL="80984" indent="-80984">
              <a:lnSpc>
                <a:spcPct val="100000"/>
              </a:lnSpc>
              <a:spcBef>
                <a:spcPts val="0"/>
              </a:spcBef>
              <a:buClr>
                <a:srgbClr val="626488"/>
              </a:buClr>
            </a:pPr>
            <a:r>
              <a:rPr lang="fr-FR" sz="1200" i="1" dirty="0">
                <a:solidFill>
                  <a:srgbClr val="626488"/>
                </a:solidFill>
                <a:cs typeface="Times" charset="0"/>
              </a:rPr>
              <a:t>Comment utiliser la planche de hiérarchisation des parties prenantes et comment animer les échanges sur le sujet avec les </a:t>
            </a:r>
            <a:r>
              <a:rPr lang="fr-FR" sz="1200" i="1" dirty="0" err="1">
                <a:solidFill>
                  <a:srgbClr val="626488"/>
                </a:solidFill>
                <a:cs typeface="Times" charset="0"/>
              </a:rPr>
              <a:t>participant.es</a:t>
            </a:r>
            <a:r>
              <a:rPr lang="fr-FR" sz="1200" i="1" dirty="0">
                <a:solidFill>
                  <a:srgbClr val="626488"/>
                </a:solidFill>
                <a:cs typeface="Times" charset="0"/>
              </a:rPr>
              <a:t> ?</a:t>
            </a:r>
          </a:p>
        </p:txBody>
      </p:sp>
      <p:sp>
        <p:nvSpPr>
          <p:cNvPr id="11" name="Sous-titre 2">
            <a:extLst>
              <a:ext uri="{FF2B5EF4-FFF2-40B4-BE49-F238E27FC236}">
                <a16:creationId xmlns:a16="http://schemas.microsoft.com/office/drawing/2014/main" id="{5D3BA90A-EB3B-EA00-6DCA-ACDB43941F0C}"/>
              </a:ext>
            </a:extLst>
          </p:cNvPr>
          <p:cNvSpPr txBox="1">
            <a:spLocks/>
          </p:cNvSpPr>
          <p:nvPr/>
        </p:nvSpPr>
        <p:spPr>
          <a:xfrm>
            <a:off x="2124075" y="10236501"/>
            <a:ext cx="4329939" cy="407310"/>
          </a:xfrm>
          <a:prstGeom prst="rect">
            <a:avLst/>
          </a:prstGeom>
          <a:noFill/>
        </p:spPr>
        <p:txBody>
          <a:bodyPr vert="horz" lIns="91440" tIns="45720" rIns="91440" bIns="45720" rtlCol="0">
            <a:noAutofit/>
          </a:bodyPr>
          <a:lstStyle>
            <a:lvl1pPr marL="0" indent="0" algn="ctr" defTabSz="914400" rtl="0" eaLnBrk="1" latinLnBrk="0" hangingPunct="1">
              <a:lnSpc>
                <a:spcPct val="100000"/>
              </a:lnSpc>
              <a:spcBef>
                <a:spcPts val="1000"/>
              </a:spcBef>
              <a:buFont typeface="Arial" panose="020B0604020202020204" pitchFamily="34" charset="0"/>
              <a:buNone/>
              <a:defRPr sz="2400" b="1" i="0" kern="1200">
                <a:solidFill>
                  <a:schemeClr val="bg1"/>
                </a:solidFill>
                <a:latin typeface="Hind" panose="02000000000000000000" pitchFamily="2" charset="77"/>
                <a:ea typeface="+mn-ea"/>
                <a:cs typeface="Hind" panose="02000000000000000000" pitchFamily="2" charset="77"/>
              </a:defRPr>
            </a:lvl1pPr>
            <a:lvl2pPr marL="457200" indent="0" algn="ctr" defTabSz="914400" rtl="0" eaLnBrk="1" latinLnBrk="0" hangingPunct="1">
              <a:lnSpc>
                <a:spcPct val="100000"/>
              </a:lnSpc>
              <a:spcBef>
                <a:spcPts val="500"/>
              </a:spcBef>
              <a:buSzPct val="75000"/>
              <a:buFont typeface="Police système Courant"/>
              <a:buNone/>
              <a:defRPr sz="2000" b="0" i="0" kern="1200">
                <a:solidFill>
                  <a:schemeClr val="tx1"/>
                </a:solidFill>
                <a:latin typeface="Hind" panose="02000000000000000000" pitchFamily="2" charset="77"/>
                <a:ea typeface="+mn-ea"/>
                <a:cs typeface="Hind" panose="02000000000000000000" pitchFamily="2" charset="77"/>
              </a:defRPr>
            </a:lvl2pPr>
            <a:lvl3pPr marL="914400" indent="0" algn="ctr" defTabSz="914400" rtl="0" eaLnBrk="1" latinLnBrk="0" hangingPunct="1">
              <a:lnSpc>
                <a:spcPct val="100000"/>
              </a:lnSpc>
              <a:spcBef>
                <a:spcPts val="500"/>
              </a:spcBef>
              <a:buSzPct val="50000"/>
              <a:buFont typeface="Courier New" panose="02070309020205020404" pitchFamily="49" charset="0"/>
              <a:buNone/>
              <a:defRPr sz="1800" b="0" i="0" kern="1200">
                <a:solidFill>
                  <a:schemeClr val="tx1"/>
                </a:solidFill>
                <a:latin typeface="Hind" panose="02000000000000000000" pitchFamily="2" charset="77"/>
                <a:ea typeface="+mn-ea"/>
                <a:cs typeface="Hind" panose="02000000000000000000" pitchFamily="2" charset="77"/>
              </a:defRPr>
            </a:lvl3pPr>
            <a:lvl4pPr marL="1371600" indent="0" algn="ctr" defTabSz="914400" rtl="0" eaLnBrk="1" latinLnBrk="0" hangingPunct="1">
              <a:lnSpc>
                <a:spcPct val="100000"/>
              </a:lnSpc>
              <a:spcBef>
                <a:spcPts val="500"/>
              </a:spcBef>
              <a:buFont typeface="Police système Courant"/>
              <a:buNone/>
              <a:defRPr sz="1600" b="0" i="0" kern="1200">
                <a:solidFill>
                  <a:schemeClr val="tx1"/>
                </a:solidFill>
                <a:latin typeface="Hind" panose="02000000000000000000" pitchFamily="2" charset="77"/>
                <a:ea typeface="+mn-ea"/>
                <a:cs typeface="Hind" panose="02000000000000000000" pitchFamily="2" charset="77"/>
              </a:defRPr>
            </a:lvl4pPr>
            <a:lvl5pPr marL="1828800" indent="0" algn="ctr" defTabSz="914400" rtl="0" eaLnBrk="1" latinLnBrk="0" hangingPunct="1">
              <a:lnSpc>
                <a:spcPct val="100000"/>
              </a:lnSpc>
              <a:spcBef>
                <a:spcPts val="500"/>
              </a:spcBef>
              <a:buFont typeface="Police système Courant"/>
              <a:buNone/>
              <a:defRPr sz="1600" b="0" i="0" kern="1200">
                <a:solidFill>
                  <a:schemeClr val="tx1"/>
                </a:solidFill>
                <a:latin typeface="Hind" panose="02000000000000000000" pitchFamily="2" charset="77"/>
                <a:ea typeface="+mn-ea"/>
                <a:cs typeface="Hind" panose="02000000000000000000" pitchFamily="2" charset="77"/>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fr-FR" sz="800" b="0" kern="0" dirty="0">
                <a:solidFill>
                  <a:srgbClr val="402E9E"/>
                </a:solidFill>
                <a:effectLst/>
                <a:latin typeface="Hind" panose="02000000000000000000" pitchFamily="2" charset="0"/>
                <a:ea typeface="Arial" panose="020B0604020202020204" pitchFamily="34" charset="0"/>
                <a:cs typeface="Hind" panose="02000000000000000000" pitchFamily="2" charset="0"/>
              </a:rPr>
              <a:t>Association Loi 1901 Planet’RSE Toulouse – 11 Bd des récollets 31000 Toulouse</a:t>
            </a:r>
          </a:p>
          <a:p>
            <a:pPr>
              <a:spcBef>
                <a:spcPts val="0"/>
              </a:spcBef>
            </a:pPr>
            <a:r>
              <a:rPr lang="fr-FR" sz="800" b="0" kern="0" dirty="0">
                <a:solidFill>
                  <a:srgbClr val="402E9E"/>
                </a:solidFill>
                <a:effectLst/>
                <a:latin typeface="Hind" panose="02000000000000000000" pitchFamily="2" charset="0"/>
                <a:ea typeface="Arial" panose="020B0604020202020204" pitchFamily="34" charset="0"/>
                <a:cs typeface="Hind" panose="02000000000000000000" pitchFamily="2" charset="0"/>
              </a:rPr>
              <a:t> N° Siret : 89078434100012 – </a:t>
            </a:r>
            <a:r>
              <a:rPr lang="fr-FR" sz="800" b="0" u="sng" kern="0" dirty="0">
                <a:solidFill>
                  <a:srgbClr val="402E9E"/>
                </a:solidFill>
                <a:effectLst/>
                <a:latin typeface="Hind" panose="02000000000000000000" pitchFamily="2" charset="0"/>
                <a:ea typeface="Arial" panose="020B0604020202020204" pitchFamily="34" charset="0"/>
                <a:cs typeface="Hind" panose="02000000000000000000" pitchFamily="2" charset="0"/>
                <a:hlinkClick r:id="rId2">
                  <a:extLst>
                    <a:ext uri="{A12FA001-AC4F-418D-AE19-62706E023703}">
                      <ahyp:hlinkClr xmlns:ahyp="http://schemas.microsoft.com/office/drawing/2018/hyperlinkcolor" val="tx"/>
                    </a:ext>
                  </a:extLst>
                </a:hlinkClick>
              </a:rPr>
              <a:t>www.planetrse-toulouse.org</a:t>
            </a:r>
            <a:r>
              <a:rPr lang="fr-FR" sz="800" b="0" kern="0" dirty="0">
                <a:solidFill>
                  <a:srgbClr val="402E9E"/>
                </a:solidFill>
                <a:effectLst/>
                <a:latin typeface="Hind" panose="02000000000000000000" pitchFamily="2" charset="0"/>
                <a:ea typeface="Arial" panose="020B0604020202020204" pitchFamily="34" charset="0"/>
                <a:cs typeface="Hind" panose="02000000000000000000" pitchFamily="2" charset="0"/>
              </a:rPr>
              <a:t> </a:t>
            </a:r>
          </a:p>
        </p:txBody>
      </p:sp>
      <p:pic>
        <p:nvPicPr>
          <p:cNvPr id="33" name="Image 32" descr="Une image contenant texte, Police, Graphique, graphisme&#10;&#10;Le contenu généré par l’IA peut être incorrect.">
            <a:extLst>
              <a:ext uri="{FF2B5EF4-FFF2-40B4-BE49-F238E27FC236}">
                <a16:creationId xmlns:a16="http://schemas.microsoft.com/office/drawing/2014/main" id="{6C92AC80-77F2-8037-D943-1E9EAE30322A}"/>
              </a:ext>
            </a:extLst>
          </p:cNvPr>
          <p:cNvPicPr>
            <a:picLocks noChangeAspect="1"/>
          </p:cNvPicPr>
          <p:nvPr/>
        </p:nvPicPr>
        <p:blipFill>
          <a:blip r:embed="rId3"/>
          <a:stretch>
            <a:fillRect/>
          </a:stretch>
        </p:blipFill>
        <p:spPr>
          <a:xfrm>
            <a:off x="6391759" y="10259462"/>
            <a:ext cx="922806" cy="361388"/>
          </a:xfrm>
          <a:prstGeom prst="rect">
            <a:avLst/>
          </a:prstGeom>
        </p:spPr>
      </p:pic>
      <p:cxnSp>
        <p:nvCxnSpPr>
          <p:cNvPr id="34" name="Connecteur droit 33">
            <a:extLst>
              <a:ext uri="{FF2B5EF4-FFF2-40B4-BE49-F238E27FC236}">
                <a16:creationId xmlns:a16="http://schemas.microsoft.com/office/drawing/2014/main" id="{95153A9D-0499-939B-5327-B9292D1C7E48}"/>
              </a:ext>
            </a:extLst>
          </p:cNvPr>
          <p:cNvCxnSpPr>
            <a:cxnSpLocks/>
          </p:cNvCxnSpPr>
          <p:nvPr/>
        </p:nvCxnSpPr>
        <p:spPr>
          <a:xfrm>
            <a:off x="2124075" y="10182811"/>
            <a:ext cx="5321624" cy="0"/>
          </a:xfrm>
          <a:prstGeom prst="line">
            <a:avLst/>
          </a:prstGeom>
          <a:ln w="15875">
            <a:solidFill>
              <a:srgbClr val="402E9E"/>
            </a:solidFill>
            <a:prstDash val="sysDot"/>
          </a:ln>
        </p:spPr>
        <p:style>
          <a:lnRef idx="1">
            <a:schemeClr val="accent1"/>
          </a:lnRef>
          <a:fillRef idx="0">
            <a:schemeClr val="accent1"/>
          </a:fillRef>
          <a:effectRef idx="0">
            <a:schemeClr val="accent1"/>
          </a:effectRef>
          <a:fontRef idx="minor">
            <a:schemeClr val="tx1"/>
          </a:fontRef>
        </p:style>
      </p:cxnSp>
      <p:sp>
        <p:nvSpPr>
          <p:cNvPr id="31" name="Espace réservé du contenu 2">
            <a:extLst>
              <a:ext uri="{FF2B5EF4-FFF2-40B4-BE49-F238E27FC236}">
                <a16:creationId xmlns:a16="http://schemas.microsoft.com/office/drawing/2014/main" id="{AA442224-4A27-24DD-AD6D-F55EA5B65D1A}"/>
              </a:ext>
            </a:extLst>
          </p:cNvPr>
          <p:cNvSpPr txBox="1">
            <a:spLocks/>
          </p:cNvSpPr>
          <p:nvPr/>
        </p:nvSpPr>
        <p:spPr>
          <a:xfrm>
            <a:off x="2059545" y="1319481"/>
            <a:ext cx="2737446" cy="1269124"/>
          </a:xfrm>
          <a:prstGeom prst="rect">
            <a:avLst/>
          </a:prstGeom>
        </p:spPr>
        <p:txBody>
          <a:bodyPr vert="horz"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Hind" panose="02000000000000000000" pitchFamily="2" charset="77"/>
                <a:ea typeface="+mn-ea"/>
                <a:cs typeface="Hind" panose="02000000000000000000" pitchFamily="2" charset="77"/>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Hind" panose="02000000000000000000" pitchFamily="2" charset="77"/>
                <a:ea typeface="+mn-ea"/>
                <a:cs typeface="Hind" panose="02000000000000000000" pitchFamily="2" charset="77"/>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Hind" panose="02000000000000000000" pitchFamily="2" charset="77"/>
                <a:ea typeface="+mn-ea"/>
                <a:cs typeface="Hind" panose="02000000000000000000" pitchFamily="2" charset="77"/>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Hind" panose="02000000000000000000" pitchFamily="2" charset="77"/>
                <a:ea typeface="+mn-ea"/>
                <a:cs typeface="Hind" panose="02000000000000000000" pitchFamily="2" charset="77"/>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Hind" panose="02000000000000000000" pitchFamily="2" charset="77"/>
                <a:ea typeface="+mn-ea"/>
                <a:cs typeface="Hind" panose="02000000000000000000" pitchFamily="2" charset="77"/>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nSpc>
                <a:spcPct val="100000"/>
              </a:lnSpc>
              <a:spcBef>
                <a:spcPts val="0"/>
              </a:spcBef>
              <a:buClr>
                <a:srgbClr val="626488"/>
              </a:buClr>
              <a:buNone/>
            </a:pPr>
            <a:r>
              <a:rPr lang="fr-FR" sz="1200" b="1" dirty="0">
                <a:solidFill>
                  <a:srgbClr val="402E9E"/>
                </a:solidFill>
                <a:cs typeface="Times" charset="0"/>
              </a:rPr>
              <a:t>Ouverture : La méthode AMORSE</a:t>
            </a:r>
            <a:r>
              <a:rPr lang="fr-FR" sz="1200" b="1" baseline="30000" dirty="0">
                <a:solidFill>
                  <a:srgbClr val="402E9E"/>
                </a:solidFill>
                <a:cs typeface="Times" charset="0"/>
              </a:rPr>
              <a:t>©</a:t>
            </a:r>
            <a:r>
              <a:rPr lang="fr-FR" sz="1200" b="1" dirty="0">
                <a:solidFill>
                  <a:srgbClr val="402E9E"/>
                </a:solidFill>
                <a:cs typeface="Times" charset="0"/>
              </a:rPr>
              <a:t> </a:t>
            </a:r>
          </a:p>
          <a:p>
            <a:pPr marL="80984" indent="-80984">
              <a:lnSpc>
                <a:spcPct val="100000"/>
              </a:lnSpc>
              <a:spcBef>
                <a:spcPts val="0"/>
              </a:spcBef>
              <a:buClr>
                <a:srgbClr val="626488"/>
              </a:buClr>
            </a:pPr>
            <a:r>
              <a:rPr lang="fr-FR" sz="1200" dirty="0">
                <a:cs typeface="Times" charset="0"/>
              </a:rPr>
              <a:t>Les fondements théoriques de la méthode (3M2R)</a:t>
            </a:r>
          </a:p>
          <a:p>
            <a:pPr marL="80984" indent="-80984">
              <a:lnSpc>
                <a:spcPct val="100000"/>
              </a:lnSpc>
              <a:spcBef>
                <a:spcPts val="0"/>
              </a:spcBef>
              <a:buClr>
                <a:srgbClr val="626488"/>
              </a:buClr>
            </a:pPr>
            <a:r>
              <a:rPr lang="fr-FR" sz="1200" dirty="0">
                <a:cs typeface="Times" charset="0"/>
              </a:rPr>
              <a:t>Les différentes utilisations des outils AMORSE</a:t>
            </a:r>
            <a:r>
              <a:rPr lang="fr-FR" sz="1200" baseline="30000" dirty="0">
                <a:cs typeface="Times" charset="0"/>
              </a:rPr>
              <a:t>©</a:t>
            </a:r>
            <a:r>
              <a:rPr lang="fr-FR" sz="1200" dirty="0">
                <a:cs typeface="Times" charset="0"/>
              </a:rPr>
              <a:t> : la modularité en fonction des objectifs poursuivis.</a:t>
            </a:r>
          </a:p>
        </p:txBody>
      </p:sp>
      <p:sp>
        <p:nvSpPr>
          <p:cNvPr id="32" name="Espace réservé du contenu 2">
            <a:extLst>
              <a:ext uri="{FF2B5EF4-FFF2-40B4-BE49-F238E27FC236}">
                <a16:creationId xmlns:a16="http://schemas.microsoft.com/office/drawing/2014/main" id="{B48B8E28-047B-4E0F-7094-8176859C7324}"/>
              </a:ext>
            </a:extLst>
          </p:cNvPr>
          <p:cNvSpPr txBox="1">
            <a:spLocks/>
          </p:cNvSpPr>
          <p:nvPr/>
        </p:nvSpPr>
        <p:spPr>
          <a:xfrm>
            <a:off x="2032271" y="7130372"/>
            <a:ext cx="2847089" cy="718490"/>
          </a:xfrm>
          <a:prstGeom prst="rect">
            <a:avLst/>
          </a:prstGeom>
        </p:spPr>
        <p:txBody>
          <a:bodyPr vert="horz"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Hind" panose="02000000000000000000" pitchFamily="2" charset="77"/>
                <a:ea typeface="+mn-ea"/>
                <a:cs typeface="Hind" panose="02000000000000000000" pitchFamily="2" charset="77"/>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Hind" panose="02000000000000000000" pitchFamily="2" charset="77"/>
                <a:ea typeface="+mn-ea"/>
                <a:cs typeface="Hind" panose="02000000000000000000" pitchFamily="2" charset="77"/>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Hind" panose="02000000000000000000" pitchFamily="2" charset="77"/>
                <a:ea typeface="+mn-ea"/>
                <a:cs typeface="Hind" panose="02000000000000000000" pitchFamily="2" charset="77"/>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Hind" panose="02000000000000000000" pitchFamily="2" charset="77"/>
                <a:ea typeface="+mn-ea"/>
                <a:cs typeface="Hind" panose="02000000000000000000" pitchFamily="2" charset="77"/>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Hind" panose="02000000000000000000" pitchFamily="2" charset="77"/>
                <a:ea typeface="+mn-ea"/>
                <a:cs typeface="Hind" panose="02000000000000000000" pitchFamily="2" charset="77"/>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nSpc>
                <a:spcPct val="100000"/>
              </a:lnSpc>
              <a:spcBef>
                <a:spcPts val="0"/>
              </a:spcBef>
              <a:buClr>
                <a:srgbClr val="626488"/>
              </a:buClr>
              <a:buNone/>
            </a:pPr>
            <a:r>
              <a:rPr lang="fr-FR" sz="1200" b="1" dirty="0">
                <a:solidFill>
                  <a:srgbClr val="402E9E"/>
                </a:solidFill>
                <a:cs typeface="Times" charset="0"/>
              </a:rPr>
              <a:t>Atelier 4 : Les enjeux de durabilité</a:t>
            </a:r>
          </a:p>
          <a:p>
            <a:pPr marL="80984" indent="-80984">
              <a:lnSpc>
                <a:spcPct val="100000"/>
              </a:lnSpc>
              <a:spcBef>
                <a:spcPts val="0"/>
              </a:spcBef>
              <a:buClr>
                <a:srgbClr val="626488"/>
              </a:buClr>
            </a:pPr>
            <a:r>
              <a:rPr lang="fr-FR" sz="1200" dirty="0">
                <a:cs typeface="Times" charset="0"/>
              </a:rPr>
              <a:t>L’identification des enjeux à partir des cartes « Enjeux » en cohérence avec les ODD</a:t>
            </a:r>
          </a:p>
          <a:p>
            <a:pPr marL="0" indent="0">
              <a:lnSpc>
                <a:spcPct val="100000"/>
              </a:lnSpc>
              <a:spcBef>
                <a:spcPts val="0"/>
              </a:spcBef>
              <a:buClr>
                <a:srgbClr val="626488"/>
              </a:buClr>
              <a:buNone/>
            </a:pPr>
            <a:r>
              <a:rPr lang="fr-FR" sz="1200" i="1" dirty="0">
                <a:solidFill>
                  <a:srgbClr val="626488"/>
                </a:solidFill>
                <a:cs typeface="Times" charset="0"/>
              </a:rPr>
              <a:t>Comment croiser les techniques pour rendre plus robuste les choix ? qui suivent ?</a:t>
            </a:r>
            <a:endParaRPr lang="fr-FR" sz="1200" dirty="0">
              <a:cs typeface="Times" charset="0"/>
            </a:endParaRPr>
          </a:p>
        </p:txBody>
      </p:sp>
      <p:sp>
        <p:nvSpPr>
          <p:cNvPr id="37" name="Espace réservé du contenu 2">
            <a:extLst>
              <a:ext uri="{FF2B5EF4-FFF2-40B4-BE49-F238E27FC236}">
                <a16:creationId xmlns:a16="http://schemas.microsoft.com/office/drawing/2014/main" id="{5BF5F99B-3E25-D68C-3B4D-F06F458832D9}"/>
              </a:ext>
            </a:extLst>
          </p:cNvPr>
          <p:cNvSpPr txBox="1">
            <a:spLocks/>
          </p:cNvSpPr>
          <p:nvPr/>
        </p:nvSpPr>
        <p:spPr>
          <a:xfrm>
            <a:off x="4697784" y="1315180"/>
            <a:ext cx="2737446" cy="3724997"/>
          </a:xfrm>
          <a:prstGeom prst="rect">
            <a:avLst/>
          </a:prstGeom>
        </p:spPr>
        <p:txBody>
          <a:bodyPr vert="horz"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Hind" panose="02000000000000000000" pitchFamily="2" charset="77"/>
                <a:ea typeface="+mn-ea"/>
                <a:cs typeface="Hind" panose="02000000000000000000" pitchFamily="2" charset="77"/>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Hind" panose="02000000000000000000" pitchFamily="2" charset="77"/>
                <a:ea typeface="+mn-ea"/>
                <a:cs typeface="Hind" panose="02000000000000000000" pitchFamily="2" charset="77"/>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Hind" panose="02000000000000000000" pitchFamily="2" charset="77"/>
                <a:ea typeface="+mn-ea"/>
                <a:cs typeface="Hind" panose="02000000000000000000" pitchFamily="2" charset="77"/>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Hind" panose="02000000000000000000" pitchFamily="2" charset="77"/>
                <a:ea typeface="+mn-ea"/>
                <a:cs typeface="Hind" panose="02000000000000000000" pitchFamily="2" charset="77"/>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Hind" panose="02000000000000000000" pitchFamily="2" charset="77"/>
                <a:ea typeface="+mn-ea"/>
                <a:cs typeface="Hind" panose="02000000000000000000" pitchFamily="2" charset="77"/>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nSpc>
                <a:spcPct val="100000"/>
              </a:lnSpc>
              <a:spcBef>
                <a:spcPts val="0"/>
              </a:spcBef>
              <a:buClr>
                <a:srgbClr val="626488"/>
              </a:buClr>
              <a:buNone/>
            </a:pPr>
            <a:r>
              <a:rPr lang="fr-FR" sz="1200" b="1" dirty="0">
                <a:solidFill>
                  <a:srgbClr val="402E9E"/>
                </a:solidFill>
                <a:cs typeface="Times" charset="0"/>
              </a:rPr>
              <a:t>Ateliers 6 et 7 : La stratégie RSE</a:t>
            </a:r>
          </a:p>
          <a:p>
            <a:pPr marL="80984" indent="-80984">
              <a:lnSpc>
                <a:spcPct val="100000"/>
              </a:lnSpc>
              <a:spcBef>
                <a:spcPts val="0"/>
              </a:spcBef>
              <a:buClr>
                <a:srgbClr val="626488"/>
              </a:buClr>
            </a:pPr>
            <a:r>
              <a:rPr lang="fr-FR" sz="1200" dirty="0">
                <a:cs typeface="Times" charset="0"/>
              </a:rPr>
              <a:t>La vision globale d’une stratégie RSE avec les cartes « Stratégie » du jeu AMO</a:t>
            </a:r>
            <a:r>
              <a:rPr lang="fr-FR" sz="1200" b="1" dirty="0">
                <a:cs typeface="Times" charset="0"/>
              </a:rPr>
              <a:t>RSE</a:t>
            </a:r>
            <a:r>
              <a:rPr lang="fr-FR" sz="1200" baseline="30000" dirty="0">
                <a:cs typeface="Times" charset="0"/>
              </a:rPr>
              <a:t>©</a:t>
            </a:r>
            <a:r>
              <a:rPr lang="fr-FR" sz="1200" b="1" dirty="0">
                <a:cs typeface="Times" charset="0"/>
              </a:rPr>
              <a:t> </a:t>
            </a:r>
            <a:r>
              <a:rPr lang="fr-FR" sz="1200" dirty="0">
                <a:cs typeface="Times" charset="0"/>
              </a:rPr>
              <a:t>pour visualiser les étapes de la démarche</a:t>
            </a:r>
          </a:p>
          <a:p>
            <a:pPr marL="80984" indent="-80984">
              <a:lnSpc>
                <a:spcPct val="100000"/>
              </a:lnSpc>
              <a:spcBef>
                <a:spcPts val="0"/>
              </a:spcBef>
              <a:buClr>
                <a:srgbClr val="626488"/>
              </a:buClr>
            </a:pPr>
            <a:r>
              <a:rPr lang="fr-FR" sz="1200" dirty="0">
                <a:cs typeface="Times" charset="0"/>
              </a:rPr>
              <a:t>La hiérarchisation des enjeux avec la matrice de double matérialité</a:t>
            </a:r>
          </a:p>
          <a:p>
            <a:pPr marL="80984" indent="-80984">
              <a:lnSpc>
                <a:spcPct val="100000"/>
              </a:lnSpc>
              <a:spcBef>
                <a:spcPts val="0"/>
              </a:spcBef>
              <a:buClr>
                <a:srgbClr val="626488"/>
              </a:buClr>
            </a:pPr>
            <a:r>
              <a:rPr lang="fr-FR" sz="1200" dirty="0">
                <a:cs typeface="Times" charset="0"/>
              </a:rPr>
              <a:t>L’évaluation qualitative des IRO (Impacts, Risques Opportunités avec les jetons pour une première appréciation des impacts</a:t>
            </a:r>
          </a:p>
          <a:p>
            <a:pPr marL="80984" indent="-80984">
              <a:lnSpc>
                <a:spcPct val="100000"/>
              </a:lnSpc>
              <a:spcBef>
                <a:spcPts val="0"/>
              </a:spcBef>
              <a:buClr>
                <a:srgbClr val="626488"/>
              </a:buClr>
            </a:pPr>
            <a:r>
              <a:rPr lang="fr-FR" sz="1200" dirty="0">
                <a:cs typeface="Times" charset="0"/>
              </a:rPr>
              <a:t>La traduction des enjeux en objectifs stratégiques et opérationnels</a:t>
            </a:r>
          </a:p>
          <a:p>
            <a:pPr marL="0" indent="0">
              <a:lnSpc>
                <a:spcPct val="100000"/>
              </a:lnSpc>
              <a:spcBef>
                <a:spcPts val="0"/>
              </a:spcBef>
              <a:buClr>
                <a:srgbClr val="626488"/>
              </a:buClr>
              <a:buNone/>
            </a:pPr>
            <a:r>
              <a:rPr lang="fr-FR" sz="1200" i="1" dirty="0">
                <a:solidFill>
                  <a:srgbClr val="626488"/>
                </a:solidFill>
                <a:cs typeface="Times" charset="0"/>
              </a:rPr>
              <a:t>Quelle technique d’animation pour utiliser au mieux les cartes « Stratégie » et quels enseignements faire tirer aux participants ? Comment utiliser et animer une séquence de priorisation des enjeux avec une matrice de double matérialité et les jetons IRO.</a:t>
            </a:r>
          </a:p>
        </p:txBody>
      </p:sp>
      <p:sp>
        <p:nvSpPr>
          <p:cNvPr id="38" name="Espace réservé du contenu 2">
            <a:extLst>
              <a:ext uri="{FF2B5EF4-FFF2-40B4-BE49-F238E27FC236}">
                <a16:creationId xmlns:a16="http://schemas.microsoft.com/office/drawing/2014/main" id="{4A871256-0462-B80D-843F-F854D87D6E62}"/>
              </a:ext>
            </a:extLst>
          </p:cNvPr>
          <p:cNvSpPr txBox="1">
            <a:spLocks/>
          </p:cNvSpPr>
          <p:nvPr/>
        </p:nvSpPr>
        <p:spPr>
          <a:xfrm>
            <a:off x="4697784" y="5363462"/>
            <a:ext cx="2847089" cy="1353265"/>
          </a:xfrm>
          <a:prstGeom prst="rect">
            <a:avLst/>
          </a:prstGeom>
        </p:spPr>
        <p:txBody>
          <a:bodyPr vert="horz"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Hind" panose="02000000000000000000" pitchFamily="2" charset="77"/>
                <a:ea typeface="+mn-ea"/>
                <a:cs typeface="Hind" panose="02000000000000000000" pitchFamily="2" charset="77"/>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Hind" panose="02000000000000000000" pitchFamily="2" charset="77"/>
                <a:ea typeface="+mn-ea"/>
                <a:cs typeface="Hind" panose="02000000000000000000" pitchFamily="2" charset="77"/>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Hind" panose="02000000000000000000" pitchFamily="2" charset="77"/>
                <a:ea typeface="+mn-ea"/>
                <a:cs typeface="Hind" panose="02000000000000000000" pitchFamily="2" charset="77"/>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Hind" panose="02000000000000000000" pitchFamily="2" charset="77"/>
                <a:ea typeface="+mn-ea"/>
                <a:cs typeface="Hind" panose="02000000000000000000" pitchFamily="2" charset="77"/>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Hind" panose="02000000000000000000" pitchFamily="2" charset="77"/>
                <a:ea typeface="+mn-ea"/>
                <a:cs typeface="Hind" panose="02000000000000000000" pitchFamily="2" charset="77"/>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nSpc>
                <a:spcPct val="100000"/>
              </a:lnSpc>
              <a:spcBef>
                <a:spcPts val="0"/>
              </a:spcBef>
              <a:buClr>
                <a:srgbClr val="626488"/>
              </a:buClr>
              <a:buNone/>
            </a:pPr>
            <a:r>
              <a:rPr lang="fr-FR" sz="1200" b="1" dirty="0">
                <a:solidFill>
                  <a:srgbClr val="402E9E"/>
                </a:solidFill>
                <a:cs typeface="Times" charset="0"/>
              </a:rPr>
              <a:t>Atelier 8 : De la stratégie à la feuille de route RSE</a:t>
            </a:r>
          </a:p>
          <a:p>
            <a:pPr marL="80984" indent="-80984">
              <a:lnSpc>
                <a:spcPct val="100000"/>
              </a:lnSpc>
              <a:spcBef>
                <a:spcPts val="0"/>
              </a:spcBef>
              <a:buClr>
                <a:srgbClr val="626488"/>
              </a:buClr>
            </a:pPr>
            <a:r>
              <a:rPr lang="fr-FR" sz="1200" dirty="0">
                <a:cs typeface="Times" charset="0"/>
              </a:rPr>
              <a:t>La construction de sa feuille de route </a:t>
            </a:r>
          </a:p>
          <a:p>
            <a:pPr marL="80984" indent="-80984">
              <a:lnSpc>
                <a:spcPct val="100000"/>
              </a:lnSpc>
              <a:spcBef>
                <a:spcPts val="0"/>
              </a:spcBef>
              <a:buClr>
                <a:srgbClr val="626488"/>
              </a:buClr>
            </a:pPr>
            <a:r>
              <a:rPr lang="fr-FR" sz="1200" dirty="0">
                <a:cs typeface="Times" charset="0"/>
              </a:rPr>
              <a:t>L’élaboration des politiques à partir de la traduction des attentes des parties prenantes en actions</a:t>
            </a:r>
          </a:p>
          <a:p>
            <a:pPr marL="80984" indent="-80984">
              <a:lnSpc>
                <a:spcPct val="100000"/>
              </a:lnSpc>
              <a:spcBef>
                <a:spcPts val="0"/>
              </a:spcBef>
              <a:buClr>
                <a:srgbClr val="626488"/>
              </a:buClr>
            </a:pPr>
            <a:r>
              <a:rPr lang="fr-FR" sz="1200" dirty="0">
                <a:cs typeface="Times" charset="0"/>
              </a:rPr>
              <a:t>Les indicateurs de pilotage et les objectifs</a:t>
            </a:r>
          </a:p>
          <a:p>
            <a:pPr marL="80984" indent="-80984">
              <a:lnSpc>
                <a:spcPct val="100000"/>
              </a:lnSpc>
              <a:spcBef>
                <a:spcPts val="0"/>
              </a:spcBef>
              <a:buClr>
                <a:srgbClr val="626488"/>
              </a:buClr>
            </a:pPr>
            <a:r>
              <a:rPr lang="fr-FR" sz="1200" dirty="0">
                <a:cs typeface="Times" charset="0"/>
              </a:rPr>
              <a:t>L’utilisation des cartes VSME pour une Gap </a:t>
            </a:r>
            <a:r>
              <a:rPr lang="fr-FR" sz="1200" dirty="0" err="1">
                <a:cs typeface="Times" charset="0"/>
              </a:rPr>
              <a:t>Analysis</a:t>
            </a:r>
            <a:r>
              <a:rPr lang="fr-FR" sz="1200" dirty="0">
                <a:cs typeface="Times" charset="0"/>
              </a:rPr>
              <a:t> des données à collecter pour un </a:t>
            </a:r>
            <a:r>
              <a:rPr lang="fr-FR" sz="1200" dirty="0" err="1">
                <a:cs typeface="Times" charset="0"/>
              </a:rPr>
              <a:t>reporting</a:t>
            </a:r>
            <a:r>
              <a:rPr lang="fr-FR" sz="1200" dirty="0">
                <a:cs typeface="Times" charset="0"/>
              </a:rPr>
              <a:t> VSME complet</a:t>
            </a:r>
          </a:p>
          <a:p>
            <a:pPr marL="0" indent="0">
              <a:lnSpc>
                <a:spcPct val="100000"/>
              </a:lnSpc>
              <a:spcBef>
                <a:spcPts val="0"/>
              </a:spcBef>
              <a:buClr>
                <a:srgbClr val="626488"/>
              </a:buClr>
              <a:buNone/>
            </a:pPr>
            <a:r>
              <a:rPr lang="fr-FR" sz="1200" i="1" dirty="0">
                <a:solidFill>
                  <a:srgbClr val="626488"/>
                </a:solidFill>
                <a:cs typeface="Times" charset="0"/>
              </a:rPr>
              <a:t>Comment utiliser les planches de visualisation de la stratégie ?  Comment faire le lien avec les étapes précédentes pour rendre robuste la stratégie ?</a:t>
            </a:r>
          </a:p>
          <a:p>
            <a:pPr marL="80984" indent="-80984">
              <a:lnSpc>
                <a:spcPct val="100000"/>
              </a:lnSpc>
              <a:spcBef>
                <a:spcPts val="0"/>
              </a:spcBef>
              <a:buClr>
                <a:srgbClr val="626488"/>
              </a:buClr>
            </a:pPr>
            <a:endParaRPr lang="fr-FR" sz="1200" dirty="0">
              <a:cs typeface="Times" charset="0"/>
            </a:endParaRPr>
          </a:p>
        </p:txBody>
      </p:sp>
      <p:sp>
        <p:nvSpPr>
          <p:cNvPr id="39" name="Espace réservé du contenu 2">
            <a:extLst>
              <a:ext uri="{FF2B5EF4-FFF2-40B4-BE49-F238E27FC236}">
                <a16:creationId xmlns:a16="http://schemas.microsoft.com/office/drawing/2014/main" id="{C8890DFC-76E8-93BE-136B-A211AD4EC760}"/>
              </a:ext>
            </a:extLst>
          </p:cNvPr>
          <p:cNvSpPr txBox="1">
            <a:spLocks/>
          </p:cNvSpPr>
          <p:nvPr/>
        </p:nvSpPr>
        <p:spPr>
          <a:xfrm>
            <a:off x="4697784" y="8331879"/>
            <a:ext cx="2637289" cy="1510677"/>
          </a:xfrm>
          <a:prstGeom prst="rect">
            <a:avLst/>
          </a:prstGeom>
        </p:spPr>
        <p:txBody>
          <a:bodyPr vert="horz"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Hind" panose="02000000000000000000" pitchFamily="2" charset="77"/>
                <a:ea typeface="+mn-ea"/>
                <a:cs typeface="Hind" panose="02000000000000000000" pitchFamily="2" charset="77"/>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Hind" panose="02000000000000000000" pitchFamily="2" charset="77"/>
                <a:ea typeface="+mn-ea"/>
                <a:cs typeface="Hind" panose="02000000000000000000" pitchFamily="2" charset="77"/>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Hind" panose="02000000000000000000" pitchFamily="2" charset="77"/>
                <a:ea typeface="+mn-ea"/>
                <a:cs typeface="Hind" panose="02000000000000000000" pitchFamily="2" charset="77"/>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Hind" panose="02000000000000000000" pitchFamily="2" charset="77"/>
                <a:ea typeface="+mn-ea"/>
                <a:cs typeface="Hind" panose="02000000000000000000" pitchFamily="2" charset="77"/>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Hind" panose="02000000000000000000" pitchFamily="2" charset="77"/>
                <a:ea typeface="+mn-ea"/>
                <a:cs typeface="Hind" panose="02000000000000000000" pitchFamily="2" charset="77"/>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nSpc>
                <a:spcPct val="100000"/>
              </a:lnSpc>
              <a:spcBef>
                <a:spcPts val="0"/>
              </a:spcBef>
              <a:buClr>
                <a:srgbClr val="626488"/>
              </a:buClr>
              <a:buNone/>
            </a:pPr>
            <a:r>
              <a:rPr lang="fr-FR" sz="1200" b="1" dirty="0">
                <a:solidFill>
                  <a:srgbClr val="402E9E"/>
                </a:solidFill>
                <a:cs typeface="Times" charset="0"/>
              </a:rPr>
              <a:t>Atelier 9 : La raison d’être</a:t>
            </a:r>
          </a:p>
          <a:p>
            <a:pPr marL="80984" indent="-80984">
              <a:lnSpc>
                <a:spcPct val="100000"/>
              </a:lnSpc>
              <a:spcBef>
                <a:spcPts val="0"/>
              </a:spcBef>
              <a:buClr>
                <a:srgbClr val="626488"/>
              </a:buClr>
            </a:pPr>
            <a:r>
              <a:rPr lang="fr-FR" sz="1200" dirty="0">
                <a:cs typeface="Times" charset="0"/>
              </a:rPr>
              <a:t>Rédiger sa raison d’être et formaliser sa mission</a:t>
            </a:r>
          </a:p>
          <a:p>
            <a:pPr marL="0" indent="0">
              <a:lnSpc>
                <a:spcPct val="100000"/>
              </a:lnSpc>
              <a:spcBef>
                <a:spcPts val="0"/>
              </a:spcBef>
              <a:buClr>
                <a:srgbClr val="626488"/>
              </a:buClr>
              <a:buNone/>
            </a:pPr>
            <a:r>
              <a:rPr lang="fr-FR" sz="1200" i="1" dirty="0">
                <a:solidFill>
                  <a:srgbClr val="626488"/>
                </a:solidFill>
                <a:cs typeface="Times" charset="0"/>
              </a:rPr>
              <a:t>Comment animer une séquence de construction de sa raison d’être et comment apprécier la mission avec les planches correspondantes)?</a:t>
            </a:r>
          </a:p>
          <a:p>
            <a:pPr marL="80984" indent="-80984">
              <a:lnSpc>
                <a:spcPct val="100000"/>
              </a:lnSpc>
              <a:spcBef>
                <a:spcPts val="0"/>
              </a:spcBef>
              <a:buClr>
                <a:srgbClr val="626488"/>
              </a:buClr>
            </a:pPr>
            <a:endParaRPr lang="fr-FR" sz="1200" dirty="0">
              <a:cs typeface="Times" charset="0"/>
            </a:endParaRPr>
          </a:p>
        </p:txBody>
      </p:sp>
      <p:pic>
        <p:nvPicPr>
          <p:cNvPr id="9" name="Image 8">
            <a:extLst>
              <a:ext uri="{FF2B5EF4-FFF2-40B4-BE49-F238E27FC236}">
                <a16:creationId xmlns:a16="http://schemas.microsoft.com/office/drawing/2014/main" id="{FA2DB6E4-0207-0C57-E560-BEA172573273}"/>
              </a:ext>
            </a:extLst>
          </p:cNvPr>
          <p:cNvPicPr>
            <a:picLocks noChangeAspect="1"/>
          </p:cNvPicPr>
          <p:nvPr/>
        </p:nvPicPr>
        <p:blipFill>
          <a:blip r:embed="rId4"/>
          <a:stretch>
            <a:fillRect/>
          </a:stretch>
        </p:blipFill>
        <p:spPr>
          <a:xfrm>
            <a:off x="266222" y="190424"/>
            <a:ext cx="635843" cy="560147"/>
          </a:xfrm>
          <a:prstGeom prst="rect">
            <a:avLst/>
          </a:prstGeom>
        </p:spPr>
      </p:pic>
      <p:pic>
        <p:nvPicPr>
          <p:cNvPr id="43" name="Image 42" descr="Une image contenant texte, Police, dessin humoristique, logo&#10;&#10;Le contenu généré par l’IA peut être incorrect.">
            <a:extLst>
              <a:ext uri="{FF2B5EF4-FFF2-40B4-BE49-F238E27FC236}">
                <a16:creationId xmlns:a16="http://schemas.microsoft.com/office/drawing/2014/main" id="{27CCDD14-A91B-B2CA-4715-76495A493D1E}"/>
              </a:ext>
            </a:extLst>
          </p:cNvPr>
          <p:cNvPicPr>
            <a:picLocks noChangeAspect="1"/>
          </p:cNvPicPr>
          <p:nvPr/>
        </p:nvPicPr>
        <p:blipFill>
          <a:blip r:embed="rId5"/>
          <a:srcRect l="4527" t="4365" r="5363" b="6500"/>
          <a:stretch>
            <a:fillRect/>
          </a:stretch>
        </p:blipFill>
        <p:spPr>
          <a:xfrm>
            <a:off x="266222" y="2819642"/>
            <a:ext cx="1442143" cy="1953234"/>
          </a:xfrm>
          <a:prstGeom prst="rect">
            <a:avLst/>
          </a:prstGeom>
        </p:spPr>
      </p:pic>
      <p:pic>
        <p:nvPicPr>
          <p:cNvPr id="44" name="Image 43" descr="Une image contenant habits, texte, personne, table&#10;&#10;Le contenu généré par l’IA peut être incorrect.">
            <a:extLst>
              <a:ext uri="{FF2B5EF4-FFF2-40B4-BE49-F238E27FC236}">
                <a16:creationId xmlns:a16="http://schemas.microsoft.com/office/drawing/2014/main" id="{219B322B-1C3A-EEDE-35DB-ACE959D077A8}"/>
              </a:ext>
            </a:extLst>
          </p:cNvPr>
          <p:cNvPicPr>
            <a:picLocks noChangeAspect="1"/>
          </p:cNvPicPr>
          <p:nvPr/>
        </p:nvPicPr>
        <p:blipFill>
          <a:blip r:embed="rId6"/>
          <a:srcRect l="3581" r="546"/>
          <a:stretch>
            <a:fillRect/>
          </a:stretch>
        </p:blipFill>
        <p:spPr>
          <a:xfrm>
            <a:off x="266222" y="4961427"/>
            <a:ext cx="1442143" cy="1128156"/>
          </a:xfrm>
          <a:prstGeom prst="rect">
            <a:avLst/>
          </a:prstGeom>
        </p:spPr>
      </p:pic>
      <p:pic>
        <p:nvPicPr>
          <p:cNvPr id="46" name="Image 45" descr="Une image contenant habits, Post-it, personne, papeterie&#10;&#10;Description générée automatiquement">
            <a:extLst>
              <a:ext uri="{FF2B5EF4-FFF2-40B4-BE49-F238E27FC236}">
                <a16:creationId xmlns:a16="http://schemas.microsoft.com/office/drawing/2014/main" id="{11E8B4A0-AAAC-259D-CDAB-8E3AFA4C7278}"/>
              </a:ext>
            </a:extLst>
          </p:cNvPr>
          <p:cNvPicPr>
            <a:picLocks noChangeAspect="1"/>
          </p:cNvPicPr>
          <p:nvPr/>
        </p:nvPicPr>
        <p:blipFill>
          <a:blip r:embed="rId7"/>
          <a:srcRect l="23880" r="40815"/>
          <a:stretch>
            <a:fillRect/>
          </a:stretch>
        </p:blipFill>
        <p:spPr>
          <a:xfrm>
            <a:off x="266222" y="6291178"/>
            <a:ext cx="1442143" cy="2297686"/>
          </a:xfrm>
          <a:prstGeom prst="rect">
            <a:avLst/>
          </a:prstGeom>
        </p:spPr>
      </p:pic>
      <p:sp>
        <p:nvSpPr>
          <p:cNvPr id="47" name="Titre 1">
            <a:extLst>
              <a:ext uri="{FF2B5EF4-FFF2-40B4-BE49-F238E27FC236}">
                <a16:creationId xmlns:a16="http://schemas.microsoft.com/office/drawing/2014/main" id="{FE482B63-A8F3-1E5C-431C-A552D9E11264}"/>
              </a:ext>
            </a:extLst>
          </p:cNvPr>
          <p:cNvSpPr>
            <a:spLocks noGrp="1"/>
          </p:cNvSpPr>
          <p:nvPr>
            <p:ph type="title"/>
          </p:nvPr>
        </p:nvSpPr>
        <p:spPr>
          <a:xfrm>
            <a:off x="2867638" y="331577"/>
            <a:ext cx="3840523" cy="504467"/>
          </a:xfrm>
        </p:spPr>
        <p:txBody>
          <a:bodyPr>
            <a:noAutofit/>
          </a:bodyPr>
          <a:lstStyle/>
          <a:p>
            <a:pPr algn="ctr"/>
            <a:r>
              <a:rPr lang="fr-FR" sz="2000" dirty="0">
                <a:solidFill>
                  <a:srgbClr val="402E9E"/>
                </a:solidFill>
              </a:rPr>
              <a:t>Le programme </a:t>
            </a:r>
            <a:br>
              <a:rPr lang="fr-FR" sz="2000" dirty="0">
                <a:solidFill>
                  <a:srgbClr val="402E9E"/>
                </a:solidFill>
              </a:rPr>
            </a:br>
            <a:r>
              <a:rPr lang="fr-FR" sz="2000" dirty="0">
                <a:solidFill>
                  <a:srgbClr val="402E9E"/>
                </a:solidFill>
              </a:rPr>
              <a:t>Formation à la méthode AMORSE</a:t>
            </a:r>
            <a:r>
              <a:rPr lang="fr-FR" sz="2000" baseline="30000" dirty="0">
                <a:solidFill>
                  <a:srgbClr val="402E9E"/>
                </a:solidFill>
              </a:rPr>
              <a:t>©</a:t>
            </a:r>
            <a:r>
              <a:rPr lang="fr-FR" sz="2000" dirty="0">
                <a:solidFill>
                  <a:srgbClr val="402E9E"/>
                </a:solidFill>
              </a:rPr>
              <a:t> </a:t>
            </a:r>
            <a:endParaRPr lang="fr-FR" sz="2000" baseline="30000" dirty="0">
              <a:solidFill>
                <a:srgbClr val="402E9E"/>
              </a:solidFill>
            </a:endParaRPr>
          </a:p>
        </p:txBody>
      </p:sp>
    </p:spTree>
    <p:extLst>
      <p:ext uri="{BB962C8B-B14F-4D97-AF65-F5344CB8AC3E}">
        <p14:creationId xmlns:p14="http://schemas.microsoft.com/office/powerpoint/2010/main" val="2297801485"/>
      </p:ext>
    </p:extLst>
  </p:cSld>
  <p:clrMapOvr>
    <a:masterClrMapping/>
  </p:clrMapOvr>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44546A"/>
      </a:dk2>
      <a:lt2>
        <a:srgbClr val="E7E6E6"/>
      </a:lt2>
      <a:accent1>
        <a:srgbClr val="0563C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49</TotalTime>
  <Words>1059</Words>
  <Application>Microsoft Macintosh PowerPoint</Application>
  <PresentationFormat>Personnalisé</PresentationFormat>
  <Paragraphs>83</Paragraphs>
  <Slides>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vt:i4>
      </vt:variant>
    </vt:vector>
  </HeadingPairs>
  <TitlesOfParts>
    <vt:vector size="9" baseType="lpstr">
      <vt:lpstr>Aptos</vt:lpstr>
      <vt:lpstr>Arial</vt:lpstr>
      <vt:lpstr>Calibri</vt:lpstr>
      <vt:lpstr>Hind</vt:lpstr>
      <vt:lpstr>Police système Courant</vt:lpstr>
      <vt:lpstr>Times</vt:lpstr>
      <vt:lpstr>Thème Office</vt:lpstr>
      <vt:lpstr>Avec AMORSE© rendez la RSE concrète, stratégique et opérationnelle </vt:lpstr>
      <vt:lpstr>Le programme  Formation à la méthode AMORSE©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vd@gmail.com</dc:creator>
  <cp:lastModifiedBy>Luciani Daniel</cp:lastModifiedBy>
  <cp:revision>160</cp:revision>
  <dcterms:created xsi:type="dcterms:W3CDTF">2022-03-29T07:47:27Z</dcterms:created>
  <dcterms:modified xsi:type="dcterms:W3CDTF">2026-04-18T07:31:47Z</dcterms:modified>
</cp:coreProperties>
</file>