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8" r:id="rId2"/>
    <p:sldId id="256" r:id="rId3"/>
    <p:sldId id="257" r:id="rId4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97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074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spcFirstLastPara="1" wrap="square" lIns="99032" tIns="49502" rIns="99032" bIns="4950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c7ee7fb4d0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g3c7ee7fb4d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s://planetrse-toulouse.org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13"/>
          <p:cNvGrpSpPr/>
          <p:nvPr/>
        </p:nvGrpSpPr>
        <p:grpSpPr>
          <a:xfrm>
            <a:off x="0" y="4305300"/>
            <a:ext cx="8839200" cy="1841780"/>
            <a:chOff x="0" y="4305300"/>
            <a:chExt cx="8839200" cy="1841780"/>
          </a:xfrm>
        </p:grpSpPr>
        <p:sp>
          <p:nvSpPr>
            <p:cNvPr id="89" name="Google Shape;89;p13"/>
            <p:cNvSpPr/>
            <p:nvPr/>
          </p:nvSpPr>
          <p:spPr>
            <a:xfrm>
              <a:off x="7282960" y="4305300"/>
              <a:ext cx="1556240" cy="1841780"/>
            </a:xfrm>
            <a:prstGeom prst="flowChartDelay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0" y="4305300"/>
              <a:ext cx="7291334" cy="1841780"/>
            </a:xfrm>
            <a:prstGeom prst="rect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" name="Google Shape;91;p13"/>
          <p:cNvSpPr txBox="1"/>
          <p:nvPr/>
        </p:nvSpPr>
        <p:spPr>
          <a:xfrm>
            <a:off x="1066799" y="4637312"/>
            <a:ext cx="65532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76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B.R.I.C </a:t>
            </a:r>
            <a:endParaRPr/>
          </a:p>
        </p:txBody>
      </p:sp>
      <p:pic>
        <p:nvPicPr>
          <p:cNvPr id="92" name="Google Shape;92;p13" descr="Une image contenant texte, Graphique, graphisme, affich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91800" y="552728"/>
            <a:ext cx="5905500" cy="9181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 descr="Une image contenant texte, Police, Graphique, capture d’écran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45667" y="2463520"/>
            <a:ext cx="5074792" cy="184178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/>
          <p:nvPr/>
        </p:nvSpPr>
        <p:spPr>
          <a:xfrm>
            <a:off x="1066800" y="6515100"/>
            <a:ext cx="790093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800" b="1" i="0" u="none" strike="noStrike" cap="none">
                <a:solidFill>
                  <a:srgbClr val="3D217A"/>
                </a:solidFill>
                <a:latin typeface="Arial"/>
                <a:ea typeface="Arial"/>
                <a:cs typeface="Arial"/>
                <a:sym typeface="Arial"/>
              </a:rPr>
              <a:t>Brigade Régionale d’Interpellation Climatique </a:t>
            </a:r>
            <a:endParaRPr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F08A4E2-A188-1B4D-40BB-A12AA36BA8E3}"/>
              </a:ext>
            </a:extLst>
          </p:cNvPr>
          <p:cNvSpPr txBox="1"/>
          <p:nvPr/>
        </p:nvSpPr>
        <p:spPr>
          <a:xfrm>
            <a:off x="1066799" y="8790039"/>
            <a:ext cx="893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2060"/>
                </a:solidFill>
              </a:rPr>
              <a:t>Association Planet’RSE Toulouse</a:t>
            </a:r>
          </a:p>
          <a:p>
            <a:r>
              <a:rPr lang="fr-FR" sz="2400" dirty="0">
                <a:solidFill>
                  <a:srgbClr val="00206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https://planetrse-toulouse.org</a:t>
            </a:r>
            <a:r>
              <a:rPr lang="fr-FR" sz="2400" dirty="0">
                <a:solidFill>
                  <a:srgbClr val="002060"/>
                </a:solidFill>
              </a:rPr>
              <a:t> - contact@planetrse-toulouse.org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BBAF125-87B1-C6B2-D413-D727F448B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800" y="202806"/>
            <a:ext cx="2469126" cy="24691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13"/>
          <p:cNvGrpSpPr/>
          <p:nvPr/>
        </p:nvGrpSpPr>
        <p:grpSpPr>
          <a:xfrm>
            <a:off x="1383125" y="495083"/>
            <a:ext cx="12617124" cy="1295268"/>
            <a:chOff x="0" y="4305300"/>
            <a:chExt cx="8115472" cy="1841700"/>
          </a:xfrm>
        </p:grpSpPr>
        <p:sp>
          <p:nvSpPr>
            <p:cNvPr id="89" name="Google Shape;89;p13"/>
            <p:cNvSpPr/>
            <p:nvPr/>
          </p:nvSpPr>
          <p:spPr>
            <a:xfrm>
              <a:off x="7236772" y="4305300"/>
              <a:ext cx="878700" cy="1841700"/>
            </a:xfrm>
            <a:prstGeom prst="flowChartDelay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0" y="4305300"/>
              <a:ext cx="7291200" cy="1841700"/>
            </a:xfrm>
            <a:prstGeom prst="rect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" name="Google Shape;91;p13"/>
          <p:cNvSpPr txBox="1"/>
          <p:nvPr/>
        </p:nvSpPr>
        <p:spPr>
          <a:xfrm>
            <a:off x="1495124" y="897408"/>
            <a:ext cx="12271200" cy="49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72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dirty="0">
                <a:solidFill>
                  <a:schemeClr val="lt1"/>
                </a:solidFill>
              </a:rPr>
              <a:t>Le diagnostic carbone clé en main pour les TPE-PME</a:t>
            </a:r>
            <a:endParaRPr sz="3600" dirty="0"/>
          </a:p>
        </p:txBody>
      </p:sp>
      <p:grpSp>
        <p:nvGrpSpPr>
          <p:cNvPr id="92" name="Google Shape;92;p13"/>
          <p:cNvGrpSpPr/>
          <p:nvPr/>
        </p:nvGrpSpPr>
        <p:grpSpPr>
          <a:xfrm>
            <a:off x="308624" y="348512"/>
            <a:ext cx="914692" cy="1588977"/>
            <a:chOff x="16840200" y="8420100"/>
            <a:chExt cx="914692" cy="1588977"/>
          </a:xfrm>
        </p:grpSpPr>
        <p:sp>
          <p:nvSpPr>
            <p:cNvPr id="93" name="Google Shape;93;p13"/>
            <p:cNvSpPr/>
            <p:nvPr/>
          </p:nvSpPr>
          <p:spPr>
            <a:xfrm>
              <a:off x="16840200" y="8420100"/>
              <a:ext cx="914692" cy="318349"/>
            </a:xfrm>
            <a:custGeom>
              <a:avLst/>
              <a:gdLst/>
              <a:ahLst/>
              <a:cxnLst/>
              <a:rect l="l" t="t" r="r" b="b"/>
              <a:pathLst>
                <a:path w="1355100" h="471628" extrusionOk="0">
                  <a:moveTo>
                    <a:pt x="0" y="0"/>
                  </a:moveTo>
                  <a:lnTo>
                    <a:pt x="1355100" y="0"/>
                  </a:lnTo>
                  <a:lnTo>
                    <a:pt x="1355100" y="471628"/>
                  </a:lnTo>
                  <a:lnTo>
                    <a:pt x="0" y="4716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4" name="Google Shape;94;p1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6840200" y="8801100"/>
              <a:ext cx="914400" cy="120797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5" name="Google Shape;95;p13"/>
          <p:cNvGrpSpPr/>
          <p:nvPr/>
        </p:nvGrpSpPr>
        <p:grpSpPr>
          <a:xfrm>
            <a:off x="632838" y="2884199"/>
            <a:ext cx="5388940" cy="3175014"/>
            <a:chOff x="0" y="-38100"/>
            <a:chExt cx="1419300" cy="1118711"/>
          </a:xfrm>
        </p:grpSpPr>
        <p:sp>
          <p:nvSpPr>
            <p:cNvPr id="96" name="Google Shape;96;p13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3"/>
            <p:cNvSpPr txBox="1"/>
            <p:nvPr/>
          </p:nvSpPr>
          <p:spPr>
            <a:xfrm>
              <a:off x="0" y="-38100"/>
              <a:ext cx="1419300" cy="11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" name="Google Shape;98;p13"/>
          <p:cNvGrpSpPr/>
          <p:nvPr/>
        </p:nvGrpSpPr>
        <p:grpSpPr>
          <a:xfrm>
            <a:off x="6449512" y="3001700"/>
            <a:ext cx="5388940" cy="3057481"/>
            <a:chOff x="0" y="0"/>
            <a:chExt cx="1419300" cy="1080611"/>
          </a:xfrm>
        </p:grpSpPr>
        <p:sp>
          <p:nvSpPr>
            <p:cNvPr id="99" name="Google Shape;99;p13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3"/>
            <p:cNvSpPr txBox="1"/>
            <p:nvPr/>
          </p:nvSpPr>
          <p:spPr>
            <a:xfrm>
              <a:off x="0" y="38100"/>
              <a:ext cx="1419300" cy="104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31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" name="Google Shape;101;p13"/>
          <p:cNvGrpSpPr/>
          <p:nvPr/>
        </p:nvGrpSpPr>
        <p:grpSpPr>
          <a:xfrm>
            <a:off x="12266213" y="2884199"/>
            <a:ext cx="5388940" cy="3175014"/>
            <a:chOff x="0" y="-38100"/>
            <a:chExt cx="1419300" cy="1118711"/>
          </a:xfrm>
        </p:grpSpPr>
        <p:sp>
          <p:nvSpPr>
            <p:cNvPr id="102" name="Google Shape;102;p13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3"/>
            <p:cNvSpPr txBox="1"/>
            <p:nvPr/>
          </p:nvSpPr>
          <p:spPr>
            <a:xfrm>
              <a:off x="0" y="-38100"/>
              <a:ext cx="1419300" cy="11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Google Shape;104;p13"/>
          <p:cNvSpPr txBox="1"/>
          <p:nvPr/>
        </p:nvSpPr>
        <p:spPr>
          <a:xfrm>
            <a:off x="12799461" y="4074955"/>
            <a:ext cx="4401600" cy="15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3D217A"/>
                </a:solidFill>
              </a:rPr>
              <a:t>Concrètement, nous allons</a:t>
            </a:r>
            <a:endParaRPr sz="2400" b="1" dirty="0">
              <a:solidFill>
                <a:srgbClr val="3D217A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dirty="0"/>
              <a:t>Vous former, identifier vos </a:t>
            </a:r>
            <a:r>
              <a:rPr lang="fr-FR" sz="1600" b="1" dirty="0"/>
              <a:t>leviers d’action</a:t>
            </a:r>
            <a:r>
              <a:rPr lang="fr-FR" sz="1600" dirty="0"/>
              <a:t> et </a:t>
            </a:r>
            <a:r>
              <a:rPr lang="fr-FR" sz="1600" dirty="0" err="1"/>
              <a:t>co-construire</a:t>
            </a:r>
            <a:r>
              <a:rPr lang="fr-FR" sz="1600" dirty="0"/>
              <a:t> un </a:t>
            </a:r>
            <a:r>
              <a:rPr lang="fr-FR" sz="1600" b="1" dirty="0"/>
              <a:t>plan de réduction</a:t>
            </a:r>
            <a:r>
              <a:rPr lang="fr-FR" sz="1600" dirty="0"/>
              <a:t> adapté à votre activité.</a:t>
            </a:r>
            <a:endParaRPr sz="1600" dirty="0"/>
          </a:p>
        </p:txBody>
      </p:sp>
      <p:sp>
        <p:nvSpPr>
          <p:cNvPr id="105" name="Google Shape;105;p13"/>
          <p:cNvSpPr txBox="1"/>
          <p:nvPr/>
        </p:nvSpPr>
        <p:spPr>
          <a:xfrm>
            <a:off x="1215813" y="4077581"/>
            <a:ext cx="4300084" cy="142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3D217A"/>
                </a:solidFill>
              </a:rPr>
              <a:t>Le constat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dirty="0"/>
              <a:t>Les TPE-PME sont invitées à </a:t>
            </a:r>
            <a:r>
              <a:rPr lang="fr-FR" sz="1600" b="1" dirty="0"/>
              <a:t>mesurer leur impact carbone </a:t>
            </a:r>
            <a:r>
              <a:rPr lang="fr-FR" sz="1600" dirty="0"/>
              <a:t>mais les méthodes existantes peuvent être jugées complexes et coûteuses.</a:t>
            </a:r>
            <a:endParaRPr sz="1600" dirty="0"/>
          </a:p>
        </p:txBody>
      </p:sp>
      <p:sp>
        <p:nvSpPr>
          <p:cNvPr id="106" name="Google Shape;106;p13"/>
          <p:cNvSpPr txBox="1"/>
          <p:nvPr/>
        </p:nvSpPr>
        <p:spPr>
          <a:xfrm>
            <a:off x="7020546" y="4074955"/>
            <a:ext cx="4440300" cy="1499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3D217A"/>
                </a:solidFill>
              </a:rPr>
              <a:t>Notre réponse</a:t>
            </a:r>
            <a:endParaRPr sz="2400" b="1" dirty="0">
              <a:solidFill>
                <a:srgbClr val="3D217A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dirty="0"/>
              <a:t>Un </a:t>
            </a:r>
            <a:r>
              <a:rPr lang="fr-FR" sz="1600" b="1" dirty="0"/>
              <a:t>programme adapté, collectif et finançable</a:t>
            </a:r>
            <a:r>
              <a:rPr lang="fr-FR" sz="1600" dirty="0"/>
              <a:t>, pour un diagnostic carbone simple et rapidement actionnable.</a:t>
            </a:r>
            <a:endParaRPr sz="1600" dirty="0"/>
          </a:p>
        </p:txBody>
      </p:sp>
      <p:sp>
        <p:nvSpPr>
          <p:cNvPr id="107" name="Google Shape;107;p13"/>
          <p:cNvSpPr/>
          <p:nvPr/>
        </p:nvSpPr>
        <p:spPr>
          <a:xfrm>
            <a:off x="8335459" y="2650772"/>
            <a:ext cx="1781100" cy="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3"/>
          <p:cNvSpPr/>
          <p:nvPr/>
        </p:nvSpPr>
        <p:spPr>
          <a:xfrm>
            <a:off x="8532939" y="2270525"/>
            <a:ext cx="1415488" cy="1516666"/>
          </a:xfrm>
          <a:custGeom>
            <a:avLst/>
            <a:gdLst/>
            <a:ahLst/>
            <a:cxnLst/>
            <a:rect l="l" t="t" r="r" b="b"/>
            <a:pathLst>
              <a:path w="1415488" h="1516666" extrusionOk="0">
                <a:moveTo>
                  <a:pt x="0" y="0"/>
                </a:moveTo>
                <a:lnTo>
                  <a:pt x="1415488" y="0"/>
                </a:lnTo>
                <a:lnTo>
                  <a:pt x="1415488" y="1516667"/>
                </a:lnTo>
                <a:lnTo>
                  <a:pt x="0" y="15166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3"/>
          <p:cNvSpPr/>
          <p:nvPr/>
        </p:nvSpPr>
        <p:spPr>
          <a:xfrm>
            <a:off x="2340967" y="2660246"/>
            <a:ext cx="1959000" cy="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3"/>
          <p:cNvSpPr/>
          <p:nvPr/>
        </p:nvSpPr>
        <p:spPr>
          <a:xfrm>
            <a:off x="2511688" y="2315125"/>
            <a:ext cx="1550755" cy="1427471"/>
          </a:xfrm>
          <a:custGeom>
            <a:avLst/>
            <a:gdLst/>
            <a:ahLst/>
            <a:cxnLst/>
            <a:rect l="l" t="t" r="r" b="b"/>
            <a:pathLst>
              <a:path w="1607000" h="1518586" extrusionOk="0">
                <a:moveTo>
                  <a:pt x="0" y="0"/>
                </a:moveTo>
                <a:lnTo>
                  <a:pt x="1607000" y="0"/>
                </a:lnTo>
                <a:lnTo>
                  <a:pt x="1607000" y="1518586"/>
                </a:lnTo>
                <a:lnTo>
                  <a:pt x="0" y="15185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3"/>
          <p:cNvSpPr/>
          <p:nvPr/>
        </p:nvSpPr>
        <p:spPr>
          <a:xfrm>
            <a:off x="14000616" y="2667743"/>
            <a:ext cx="1959000" cy="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3"/>
          <p:cNvSpPr/>
          <p:nvPr/>
        </p:nvSpPr>
        <p:spPr>
          <a:xfrm>
            <a:off x="14225063" y="2414943"/>
            <a:ext cx="1550386" cy="1173512"/>
          </a:xfrm>
          <a:custGeom>
            <a:avLst/>
            <a:gdLst/>
            <a:ahLst/>
            <a:cxnLst/>
            <a:rect l="l" t="t" r="r" b="b"/>
            <a:pathLst>
              <a:path w="1550386" h="1173512" extrusionOk="0">
                <a:moveTo>
                  <a:pt x="0" y="0"/>
                </a:moveTo>
                <a:lnTo>
                  <a:pt x="1550386" y="0"/>
                </a:lnTo>
                <a:lnTo>
                  <a:pt x="1550386" y="1173512"/>
                </a:lnTo>
                <a:lnTo>
                  <a:pt x="0" y="11735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3"/>
          <p:cNvSpPr/>
          <p:nvPr/>
        </p:nvSpPr>
        <p:spPr>
          <a:xfrm>
            <a:off x="651000" y="6443500"/>
            <a:ext cx="17021700" cy="3346800"/>
          </a:xfrm>
          <a:prstGeom prst="roundRect">
            <a:avLst>
              <a:gd name="adj" fmla="val 7432"/>
            </a:avLst>
          </a:prstGeom>
          <a:solidFill>
            <a:srgbClr val="000000">
              <a:alpha val="0"/>
            </a:srgbClr>
          </a:solidFill>
          <a:ln w="47625" cap="rnd" cmpd="sng">
            <a:solidFill>
              <a:srgbClr val="43975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313639" y="7470295"/>
            <a:ext cx="780600" cy="118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3"/>
          <p:cNvSpPr/>
          <p:nvPr/>
        </p:nvSpPr>
        <p:spPr>
          <a:xfrm rot="80333">
            <a:off x="204462" y="7548260"/>
            <a:ext cx="1409603" cy="1027682"/>
          </a:xfrm>
          <a:custGeom>
            <a:avLst/>
            <a:gdLst/>
            <a:ahLst/>
            <a:cxnLst/>
            <a:rect l="l" t="t" r="r" b="b"/>
            <a:pathLst>
              <a:path w="941047" h="768134" extrusionOk="0">
                <a:moveTo>
                  <a:pt x="0" y="0"/>
                </a:moveTo>
                <a:lnTo>
                  <a:pt x="941048" y="0"/>
                </a:lnTo>
                <a:lnTo>
                  <a:pt x="941048" y="768134"/>
                </a:lnTo>
                <a:lnTo>
                  <a:pt x="0" y="7681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3"/>
          <p:cNvSpPr txBox="1"/>
          <p:nvPr/>
        </p:nvSpPr>
        <p:spPr>
          <a:xfrm>
            <a:off x="1922856" y="6739550"/>
            <a:ext cx="8557329" cy="2856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3D217A"/>
                </a:solidFill>
              </a:rPr>
              <a:t>Pourquoi choisir </a:t>
            </a:r>
            <a:r>
              <a:rPr lang="fr-FR" sz="2400" b="1" dirty="0" err="1">
                <a:solidFill>
                  <a:srgbClr val="3D217A"/>
                </a:solidFill>
              </a:rPr>
              <a:t>Karbon</a:t>
            </a:r>
            <a:r>
              <a:rPr lang="fr-FR" sz="2400" b="1" dirty="0">
                <a:solidFill>
                  <a:srgbClr val="3D217A"/>
                </a:solidFill>
              </a:rPr>
              <a:t> Watcher ?</a:t>
            </a:r>
            <a:endParaRPr sz="2400" b="1" dirty="0">
              <a:solidFill>
                <a:srgbClr val="3D217A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dirty="0"/>
              <a:t>Parce que c’est adapté aux TPE-PME, </a:t>
            </a:r>
            <a:r>
              <a:rPr lang="fr-FR" sz="1600" b="1" dirty="0"/>
              <a:t>concret, finançable</a:t>
            </a:r>
            <a:r>
              <a:rPr lang="fr-FR" sz="1600" dirty="0"/>
              <a:t> et aligné sur les </a:t>
            </a:r>
            <a:r>
              <a:rPr lang="fr-FR" sz="1600" b="1" dirty="0"/>
              <a:t>standards RSE</a:t>
            </a:r>
            <a:r>
              <a:rPr lang="fr-FR" sz="1600" dirty="0"/>
              <a:t>.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lvl="0" indent="0" algn="l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2400" b="1" dirty="0">
                <a:solidFill>
                  <a:srgbClr val="3D217A"/>
                </a:solidFill>
              </a:rPr>
              <a:t>À qui s’adresse ce programme ?</a:t>
            </a:r>
            <a:endParaRPr sz="2400" b="1" dirty="0">
              <a:solidFill>
                <a:srgbClr val="3D217A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fr-FR" sz="1600" dirty="0">
                <a:solidFill>
                  <a:schemeClr val="dk1"/>
                </a:solidFill>
              </a:rPr>
              <a:t>Artisans, TPE et PME </a:t>
            </a:r>
            <a:r>
              <a:rPr lang="fr-FR" sz="1600" b="1" dirty="0">
                <a:solidFill>
                  <a:schemeClr val="dk1"/>
                </a:solidFill>
              </a:rPr>
              <a:t>engagées dans une démarche de responsabilité / durabilité, </a:t>
            </a:r>
            <a:r>
              <a:rPr lang="fr-FR" sz="1600" dirty="0">
                <a:solidFill>
                  <a:schemeClr val="dk1"/>
                </a:solidFill>
              </a:rPr>
              <a:t>soucieuses de </a:t>
            </a:r>
            <a:r>
              <a:rPr lang="fr-FR" sz="1600" b="1" dirty="0">
                <a:solidFill>
                  <a:schemeClr val="dk1"/>
                </a:solidFill>
              </a:rPr>
              <a:t>répondre aux attendus de leurs parties prenantes </a:t>
            </a:r>
            <a:r>
              <a:rPr lang="fr-FR" sz="1600" dirty="0">
                <a:solidFill>
                  <a:schemeClr val="dk1"/>
                </a:solidFill>
              </a:rPr>
              <a:t>(client, banquier, assureur,…)</a:t>
            </a:r>
            <a:endParaRPr sz="2400" dirty="0">
              <a:solidFill>
                <a:srgbClr val="3D217A"/>
              </a:solidFill>
            </a:endParaRPr>
          </a:p>
        </p:txBody>
      </p:sp>
      <p:sp>
        <p:nvSpPr>
          <p:cNvPr id="117" name="Google Shape;117;p13"/>
          <p:cNvSpPr txBox="1"/>
          <p:nvPr/>
        </p:nvSpPr>
        <p:spPr>
          <a:xfrm>
            <a:off x="11011825" y="6739550"/>
            <a:ext cx="6504900" cy="2757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3D217A"/>
                </a:solidFill>
              </a:rPr>
              <a:t>Le diagnostic carbone qui s’adapte à vous</a:t>
            </a:r>
            <a:endParaRPr sz="2400" b="1" dirty="0">
              <a:solidFill>
                <a:srgbClr val="3D217A"/>
              </a:solidFill>
            </a:endParaRPr>
          </a:p>
          <a:p>
            <a:pPr marL="0" lvl="0" indent="0" algn="ctr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3D217A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-FR" sz="1600" b="1" dirty="0">
                <a:solidFill>
                  <a:schemeClr val="dk1"/>
                </a:solidFill>
              </a:rPr>
              <a:t>Collectif &amp; individuel </a:t>
            </a:r>
            <a:r>
              <a:rPr lang="fr-FR" sz="1600" dirty="0">
                <a:solidFill>
                  <a:schemeClr val="dk1"/>
                </a:solidFill>
              </a:rPr>
              <a:t>: Ateliers en groupe et suivi personnalisé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-FR" sz="1600" b="1" dirty="0">
                <a:solidFill>
                  <a:schemeClr val="dk1"/>
                </a:solidFill>
              </a:rPr>
              <a:t>Co-construction </a:t>
            </a:r>
            <a:r>
              <a:rPr lang="fr-FR" sz="1600" dirty="0">
                <a:solidFill>
                  <a:schemeClr val="dk1"/>
                </a:solidFill>
              </a:rPr>
              <a:t>: Partagez vos enjeux avec d’autres acteurs engagés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-FR" sz="1600" b="1" dirty="0">
                <a:solidFill>
                  <a:schemeClr val="dk1"/>
                </a:solidFill>
              </a:rPr>
              <a:t>Financement </a:t>
            </a:r>
            <a:r>
              <a:rPr lang="fr-FR" sz="1600" dirty="0">
                <a:solidFill>
                  <a:schemeClr val="dk1"/>
                </a:solidFill>
              </a:rPr>
              <a:t>: 1 500 € HT (éligible OPCO, prise en charge à vérifier)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01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dirty="0"/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9">
            <a:alphaModFix/>
          </a:blip>
          <a:srcRect t="19861" b="22671"/>
          <a:stretch/>
        </p:blipFill>
        <p:spPr>
          <a:xfrm>
            <a:off x="15043350" y="427550"/>
            <a:ext cx="2611799" cy="150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4"/>
          <p:cNvGrpSpPr/>
          <p:nvPr/>
        </p:nvGrpSpPr>
        <p:grpSpPr>
          <a:xfrm>
            <a:off x="685800" y="2423823"/>
            <a:ext cx="5388481" cy="6064197"/>
            <a:chOff x="0" y="-38100"/>
            <a:chExt cx="1419179" cy="1118711"/>
          </a:xfrm>
        </p:grpSpPr>
        <p:sp>
          <p:nvSpPr>
            <p:cNvPr id="124" name="Google Shape;124;p14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4"/>
            <p:cNvSpPr txBox="1"/>
            <p:nvPr/>
          </p:nvSpPr>
          <p:spPr>
            <a:xfrm>
              <a:off x="0" y="-38100"/>
              <a:ext cx="1419179" cy="11187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" name="Google Shape;126;p14"/>
          <p:cNvGrpSpPr/>
          <p:nvPr/>
        </p:nvGrpSpPr>
        <p:grpSpPr>
          <a:xfrm>
            <a:off x="6502475" y="2594024"/>
            <a:ext cx="5388481" cy="5893977"/>
            <a:chOff x="0" y="0"/>
            <a:chExt cx="1419179" cy="1080611"/>
          </a:xfrm>
        </p:grpSpPr>
        <p:sp>
          <p:nvSpPr>
            <p:cNvPr id="127" name="Google Shape;127;p14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4"/>
            <p:cNvSpPr txBox="1"/>
            <p:nvPr/>
          </p:nvSpPr>
          <p:spPr>
            <a:xfrm>
              <a:off x="0" y="38100"/>
              <a:ext cx="1419179" cy="10425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31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" name="Google Shape;129;p14"/>
          <p:cNvGrpSpPr/>
          <p:nvPr/>
        </p:nvGrpSpPr>
        <p:grpSpPr>
          <a:xfrm>
            <a:off x="12319150" y="2423774"/>
            <a:ext cx="5388481" cy="6064197"/>
            <a:chOff x="0" y="-38100"/>
            <a:chExt cx="1419179" cy="1118711"/>
          </a:xfrm>
        </p:grpSpPr>
        <p:sp>
          <p:nvSpPr>
            <p:cNvPr id="130" name="Google Shape;130;p14"/>
            <p:cNvSpPr/>
            <p:nvPr/>
          </p:nvSpPr>
          <p:spPr>
            <a:xfrm>
              <a:off x="0" y="0"/>
              <a:ext cx="1419179" cy="1080611"/>
            </a:xfrm>
            <a:custGeom>
              <a:avLst/>
              <a:gdLst/>
              <a:ahLst/>
              <a:cxnLst/>
              <a:rect l="l" t="t" r="r" b="b"/>
              <a:pathLst>
                <a:path w="1419179" h="1080611" extrusionOk="0">
                  <a:moveTo>
                    <a:pt x="37356" y="0"/>
                  </a:moveTo>
                  <a:lnTo>
                    <a:pt x="1381823" y="0"/>
                  </a:lnTo>
                  <a:cubicBezTo>
                    <a:pt x="1402454" y="0"/>
                    <a:pt x="1419179" y="16725"/>
                    <a:pt x="1419179" y="37356"/>
                  </a:cubicBezTo>
                  <a:lnTo>
                    <a:pt x="1419179" y="1043256"/>
                  </a:lnTo>
                  <a:cubicBezTo>
                    <a:pt x="1419179" y="1063887"/>
                    <a:pt x="1402454" y="1080611"/>
                    <a:pt x="1381823" y="1080611"/>
                  </a:cubicBezTo>
                  <a:lnTo>
                    <a:pt x="37356" y="1080611"/>
                  </a:lnTo>
                  <a:cubicBezTo>
                    <a:pt x="16725" y="1080611"/>
                    <a:pt x="0" y="1063887"/>
                    <a:pt x="0" y="1043256"/>
                  </a:cubicBezTo>
                  <a:lnTo>
                    <a:pt x="0" y="37356"/>
                  </a:lnTo>
                  <a:cubicBezTo>
                    <a:pt x="0" y="16725"/>
                    <a:pt x="16725" y="0"/>
                    <a:pt x="3735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 cmpd="sng">
              <a:solidFill>
                <a:srgbClr val="43975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4"/>
            <p:cNvSpPr txBox="1"/>
            <p:nvPr/>
          </p:nvSpPr>
          <p:spPr>
            <a:xfrm>
              <a:off x="0" y="-38100"/>
              <a:ext cx="1419179" cy="11187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2" name="Google Shape;132;p14"/>
          <p:cNvSpPr txBox="1"/>
          <p:nvPr/>
        </p:nvSpPr>
        <p:spPr>
          <a:xfrm>
            <a:off x="1142247" y="3180781"/>
            <a:ext cx="4420500" cy="4370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439751"/>
                </a:solidFill>
              </a:rPr>
              <a:t>1ère journée :</a:t>
            </a:r>
            <a:endParaRPr sz="2400" b="1" dirty="0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439751"/>
                </a:solidFill>
              </a:rPr>
              <a:t>Des enjeux climatiques à</a:t>
            </a:r>
            <a:endParaRPr sz="2400" b="1" dirty="0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rgbClr val="439751"/>
                </a:solidFill>
              </a:rPr>
              <a:t>l’impact carbone</a:t>
            </a:r>
            <a:endParaRPr sz="2400" b="1" dirty="0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 b="1" dirty="0">
                <a:solidFill>
                  <a:srgbClr val="3D217A"/>
                </a:solidFill>
              </a:rPr>
              <a:t>Journée collective</a:t>
            </a:r>
            <a:endParaRPr sz="2200" b="1" dirty="0">
              <a:solidFill>
                <a:srgbClr val="3D217A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/>
              <a:t>Les enjeux climatiques et énergétiques</a:t>
            </a:r>
            <a:endParaRPr sz="1800" b="1"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/>
              <a:t>La bases de la comptabilité carbone</a:t>
            </a:r>
            <a:endParaRPr sz="1800" b="1"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/>
              <a:t>Préparation aux calculs : collecte de données et calculette carbone</a:t>
            </a:r>
            <a:endParaRPr sz="1800" b="1" dirty="0"/>
          </a:p>
        </p:txBody>
      </p:sp>
      <p:pic>
        <p:nvPicPr>
          <p:cNvPr id="133" name="Google Shape;133;p14" descr="Une image contenant texte, Police, Graphique, logo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-28180" t="-14953" r="-27445" b="-14268"/>
          <a:stretch/>
        </p:blipFill>
        <p:spPr>
          <a:xfrm>
            <a:off x="8603547" y="2128827"/>
            <a:ext cx="1138562" cy="93039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134" name="Google Shape;134;p14" descr="Ligne fléchée : incurvée dans le sens des aiguilles d’une montre avec un remplissage uni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603581">
            <a:off x="5727285" y="8240116"/>
            <a:ext cx="1142258" cy="1142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4" descr="Ligne fléchée : incurvée dans le sens des aiguilles d’une montre avec un remplissage uni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603581">
            <a:off x="11624937" y="8270421"/>
            <a:ext cx="1142258" cy="1142258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4"/>
          <p:cNvSpPr txBox="1"/>
          <p:nvPr/>
        </p:nvSpPr>
        <p:spPr>
          <a:xfrm>
            <a:off x="5039095" y="9260815"/>
            <a:ext cx="251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3 à 5 semaines</a:t>
            </a:r>
            <a:endParaRPr/>
          </a:p>
        </p:txBody>
      </p:sp>
      <p:sp>
        <p:nvSpPr>
          <p:cNvPr id="137" name="Google Shape;137;p14"/>
          <p:cNvSpPr/>
          <p:nvPr/>
        </p:nvSpPr>
        <p:spPr>
          <a:xfrm>
            <a:off x="2878070" y="7838746"/>
            <a:ext cx="2859600" cy="519300"/>
          </a:xfrm>
          <a:prstGeom prst="roundRect">
            <a:avLst>
              <a:gd name="adj" fmla="val 50000"/>
            </a:avLst>
          </a:prstGeom>
          <a:solidFill>
            <a:srgbClr val="0CB1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Assuré par nos membres experts</a:t>
            </a:r>
            <a:r>
              <a:rPr lang="fr-FR" b="1">
                <a:solidFill>
                  <a:schemeClr val="lt1"/>
                </a:solidFill>
              </a:rPr>
              <a:t>, membres de l’ABC</a:t>
            </a:r>
            <a:endParaRPr/>
          </a:p>
        </p:txBody>
      </p:sp>
      <p:sp>
        <p:nvSpPr>
          <p:cNvPr id="138" name="Google Shape;138;p14"/>
          <p:cNvSpPr/>
          <p:nvPr/>
        </p:nvSpPr>
        <p:spPr>
          <a:xfrm>
            <a:off x="8892920" y="7861721"/>
            <a:ext cx="2859600" cy="519300"/>
          </a:xfrm>
          <a:prstGeom prst="roundRect">
            <a:avLst>
              <a:gd name="adj" fmla="val 50000"/>
            </a:avLst>
          </a:prstGeom>
          <a:solidFill>
            <a:srgbClr val="0CB1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Assuré par nos membres experts</a:t>
            </a:r>
            <a:r>
              <a:rPr lang="fr-FR" b="1">
                <a:solidFill>
                  <a:schemeClr val="lt1"/>
                </a:solidFill>
              </a:rPr>
              <a:t>, membres de l’ABC</a:t>
            </a:r>
            <a:endParaRPr/>
          </a:p>
        </p:txBody>
      </p:sp>
      <p:sp>
        <p:nvSpPr>
          <p:cNvPr id="139" name="Google Shape;139;p14"/>
          <p:cNvSpPr/>
          <p:nvPr/>
        </p:nvSpPr>
        <p:spPr>
          <a:xfrm>
            <a:off x="14675020" y="7838746"/>
            <a:ext cx="2859600" cy="519300"/>
          </a:xfrm>
          <a:prstGeom prst="roundRect">
            <a:avLst>
              <a:gd name="adj" fmla="val 50000"/>
            </a:avLst>
          </a:prstGeom>
          <a:solidFill>
            <a:srgbClr val="0CB1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Assuré par nos membres experts</a:t>
            </a:r>
            <a:r>
              <a:rPr lang="fr-FR" b="1">
                <a:solidFill>
                  <a:schemeClr val="lt1"/>
                </a:solidFill>
              </a:rPr>
              <a:t>, membres de l’ABC</a:t>
            </a:r>
            <a:endParaRPr/>
          </a:p>
        </p:txBody>
      </p:sp>
      <p:pic>
        <p:nvPicPr>
          <p:cNvPr id="140" name="Google Shape;140;p14" descr="Une image contenant texte, Police, Graphique, logo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-28182" t="-14950" r="-27435" b="-14265"/>
          <a:stretch/>
        </p:blipFill>
        <p:spPr>
          <a:xfrm>
            <a:off x="2757497" y="2250377"/>
            <a:ext cx="1138562" cy="93039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141" name="Google Shape;141;p14" descr="Une image contenant texte, Police, Graphique, logo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-28182" t="-14950" r="-27435" b="-14265"/>
          <a:stretch/>
        </p:blipFill>
        <p:spPr>
          <a:xfrm>
            <a:off x="14497372" y="2128827"/>
            <a:ext cx="1138562" cy="93039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grpSp>
        <p:nvGrpSpPr>
          <p:cNvPr id="142" name="Google Shape;142;p14"/>
          <p:cNvGrpSpPr/>
          <p:nvPr/>
        </p:nvGrpSpPr>
        <p:grpSpPr>
          <a:xfrm>
            <a:off x="308624" y="348512"/>
            <a:ext cx="914692" cy="1588977"/>
            <a:chOff x="16840200" y="8420100"/>
            <a:chExt cx="914692" cy="1588977"/>
          </a:xfrm>
        </p:grpSpPr>
        <p:sp>
          <p:nvSpPr>
            <p:cNvPr id="143" name="Google Shape;143;p14"/>
            <p:cNvSpPr/>
            <p:nvPr/>
          </p:nvSpPr>
          <p:spPr>
            <a:xfrm>
              <a:off x="16840200" y="8420100"/>
              <a:ext cx="914692" cy="318349"/>
            </a:xfrm>
            <a:custGeom>
              <a:avLst/>
              <a:gdLst/>
              <a:ahLst/>
              <a:cxnLst/>
              <a:rect l="l" t="t" r="r" b="b"/>
              <a:pathLst>
                <a:path w="1355100" h="471628" extrusionOk="0">
                  <a:moveTo>
                    <a:pt x="0" y="0"/>
                  </a:moveTo>
                  <a:lnTo>
                    <a:pt x="1355100" y="0"/>
                  </a:lnTo>
                  <a:lnTo>
                    <a:pt x="1355100" y="471628"/>
                  </a:lnTo>
                  <a:lnTo>
                    <a:pt x="0" y="4716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4" name="Google Shape;144;p1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6840200" y="8801100"/>
              <a:ext cx="914400" cy="120797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5" name="Google Shape;145;p14"/>
          <p:cNvGrpSpPr/>
          <p:nvPr/>
        </p:nvGrpSpPr>
        <p:grpSpPr>
          <a:xfrm>
            <a:off x="1383125" y="495108"/>
            <a:ext cx="11482581" cy="1295268"/>
            <a:chOff x="0" y="4305300"/>
            <a:chExt cx="8115472" cy="1841700"/>
          </a:xfrm>
        </p:grpSpPr>
        <p:sp>
          <p:nvSpPr>
            <p:cNvPr id="146" name="Google Shape;146;p14"/>
            <p:cNvSpPr/>
            <p:nvPr/>
          </p:nvSpPr>
          <p:spPr>
            <a:xfrm>
              <a:off x="7236772" y="4305300"/>
              <a:ext cx="878700" cy="1841700"/>
            </a:xfrm>
            <a:prstGeom prst="flowChartDelay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4"/>
            <p:cNvSpPr/>
            <p:nvPr/>
          </p:nvSpPr>
          <p:spPr>
            <a:xfrm>
              <a:off x="0" y="4305300"/>
              <a:ext cx="7291200" cy="1841700"/>
            </a:xfrm>
            <a:prstGeom prst="rect">
              <a:avLst/>
            </a:prstGeom>
            <a:solidFill>
              <a:srgbClr val="3D21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14"/>
          <p:cNvSpPr txBox="1"/>
          <p:nvPr/>
        </p:nvSpPr>
        <p:spPr>
          <a:xfrm>
            <a:off x="1495124" y="897408"/>
            <a:ext cx="8651766" cy="49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72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dirty="0">
                <a:solidFill>
                  <a:schemeClr val="lt1"/>
                </a:solidFill>
              </a:rPr>
              <a:t>Les étapes de l’accompagnement</a:t>
            </a:r>
            <a:endParaRPr sz="3600" dirty="0"/>
          </a:p>
        </p:txBody>
      </p:sp>
      <p:sp>
        <p:nvSpPr>
          <p:cNvPr id="149" name="Google Shape;149;p14"/>
          <p:cNvSpPr txBox="1"/>
          <p:nvPr/>
        </p:nvSpPr>
        <p:spPr>
          <a:xfrm>
            <a:off x="6968841" y="3180768"/>
            <a:ext cx="4420500" cy="4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439751"/>
                </a:solidFill>
              </a:rPr>
              <a:t>2ème journée :</a:t>
            </a:r>
            <a:endParaRPr sz="24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439751"/>
                </a:solidFill>
              </a:rPr>
              <a:t>Accompagnement</a:t>
            </a:r>
            <a:endParaRPr sz="24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439751"/>
                </a:solidFill>
              </a:rPr>
              <a:t>individualisé au calcul</a:t>
            </a:r>
            <a:endParaRPr sz="24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 b="1">
                <a:solidFill>
                  <a:srgbClr val="3D217A"/>
                </a:solidFill>
              </a:rPr>
              <a:t>2 demi-journées en entreprise</a:t>
            </a:r>
            <a:endParaRPr sz="2200" b="1">
              <a:solidFill>
                <a:srgbClr val="3D217A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/>
              <a:t>Validation et finalisation de la collecte</a:t>
            </a:r>
            <a:endParaRPr sz="1800" b="1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/>
              <a:t>Préparation des hypothèses de calculs</a:t>
            </a:r>
            <a:endParaRPr sz="1800" b="1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/>
              <a:t>Finalisation du calcul et préparation de l’analyse</a:t>
            </a:r>
            <a:endParaRPr sz="1800" b="1"/>
          </a:p>
        </p:txBody>
      </p:sp>
      <p:sp>
        <p:nvSpPr>
          <p:cNvPr id="150" name="Google Shape;150;p14"/>
          <p:cNvSpPr txBox="1"/>
          <p:nvPr/>
        </p:nvSpPr>
        <p:spPr>
          <a:xfrm>
            <a:off x="10936807" y="9245140"/>
            <a:ext cx="251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3 à 5 semaines</a:t>
            </a:r>
            <a:endParaRPr/>
          </a:p>
        </p:txBody>
      </p:sp>
      <p:pic>
        <p:nvPicPr>
          <p:cNvPr id="151" name="Google Shape;151;p14"/>
          <p:cNvPicPr preferRelativeResize="0"/>
          <p:nvPr/>
        </p:nvPicPr>
        <p:blipFill rotWithShape="1">
          <a:blip r:embed="rId7">
            <a:alphaModFix/>
          </a:blip>
          <a:srcRect t="19861" b="22671"/>
          <a:stretch/>
        </p:blipFill>
        <p:spPr>
          <a:xfrm>
            <a:off x="15043350" y="427550"/>
            <a:ext cx="2611799" cy="1500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4"/>
          <p:cNvSpPr txBox="1"/>
          <p:nvPr/>
        </p:nvSpPr>
        <p:spPr>
          <a:xfrm>
            <a:off x="12859473" y="3170546"/>
            <a:ext cx="4420500" cy="3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439751"/>
                </a:solidFill>
              </a:rPr>
              <a:t>3ème journée :</a:t>
            </a:r>
            <a:endParaRPr sz="24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439751"/>
                </a:solidFill>
              </a:rPr>
              <a:t>Construction du plan d’action</a:t>
            </a:r>
            <a:endParaRPr sz="2400" b="1">
              <a:solidFill>
                <a:srgbClr val="43975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43975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3D217A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 b="1">
                <a:solidFill>
                  <a:srgbClr val="3D217A"/>
                </a:solidFill>
              </a:rPr>
              <a:t>Journée collective</a:t>
            </a:r>
            <a:endParaRPr sz="2200" b="1">
              <a:solidFill>
                <a:srgbClr val="3D217A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/>
              <a:t>Réflexion sur les enjeux à court, moyen et long terme</a:t>
            </a:r>
            <a:endParaRPr sz="1800" b="1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/>
              <a:t>Construction des plans d’actions en inter et intra entreprise</a:t>
            </a:r>
            <a:endParaRPr sz="1800" b="1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21C7A7-227B-24EE-86B6-66F33F3B0D04}"/>
              </a:ext>
            </a:extLst>
          </p:cNvPr>
          <p:cNvSpPr txBox="1"/>
          <p:nvPr/>
        </p:nvSpPr>
        <p:spPr>
          <a:xfrm>
            <a:off x="12596732" y="7587227"/>
            <a:ext cx="1732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439751"/>
                </a:solidFill>
              </a:rPr>
              <a:t>Mardi 24 novembre 2026</a:t>
            </a:r>
          </a:p>
          <a:p>
            <a:pPr algn="ctr"/>
            <a:r>
              <a:rPr lang="fr-FR" sz="1600" b="1" dirty="0">
                <a:solidFill>
                  <a:srgbClr val="439751"/>
                </a:solidFill>
              </a:rPr>
              <a:t>9H-18H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F5A67CB-0FD7-D9C6-C3AF-C4B862553109}"/>
              </a:ext>
            </a:extLst>
          </p:cNvPr>
          <p:cNvSpPr txBox="1"/>
          <p:nvPr/>
        </p:nvSpPr>
        <p:spPr>
          <a:xfrm>
            <a:off x="753380" y="7604115"/>
            <a:ext cx="1951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439751"/>
                </a:solidFill>
              </a:rPr>
              <a:t>Jeudi 24 septembre 2026 </a:t>
            </a:r>
          </a:p>
          <a:p>
            <a:pPr algn="ctr"/>
            <a:r>
              <a:rPr lang="fr-FR" sz="1600" b="1" dirty="0">
                <a:solidFill>
                  <a:srgbClr val="439751"/>
                </a:solidFill>
              </a:rPr>
              <a:t>9H-18H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Personnalisé</PresentationFormat>
  <Paragraphs>72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Thierry FABA</dc:creator>
  <cp:lastModifiedBy>Thierry FABA</cp:lastModifiedBy>
  <cp:revision>5</cp:revision>
  <dcterms:modified xsi:type="dcterms:W3CDTF">2026-03-27T09:48:04Z</dcterms:modified>
</cp:coreProperties>
</file>