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504C"/>
    <a:srgbClr val="BA353F"/>
    <a:srgbClr val="E5664E"/>
    <a:srgbClr val="575656"/>
    <a:srgbClr val="CB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6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E106D9-D7D4-F145-A3B0-9F9C23D05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55" t="36050" r="15786" b="488"/>
          <a:stretch/>
        </p:blipFill>
        <p:spPr>
          <a:xfrm>
            <a:off x="0" y="-3"/>
            <a:ext cx="12192000" cy="68580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7510D6E-3B56-B745-87B3-5984A064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829" y="2576993"/>
            <a:ext cx="6988759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E566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2CCA79-19DC-C14E-BD80-41214BB5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829" y="4253390"/>
            <a:ext cx="6988759" cy="1655762"/>
          </a:xfrm>
        </p:spPr>
        <p:txBody>
          <a:bodyPr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169288-2DBB-6940-A27B-3438986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6495" y="6356350"/>
            <a:ext cx="20813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B69C2E-6226-5C43-9ECC-D623A877AD96}" type="datetimeFigureOut">
              <a:rPr lang="fr-FR" smtClean="0"/>
              <a:pPr/>
              <a:t>15/07/2024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D3A2D-57A7-2E4A-8869-9D461667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01303-4DCC-0047-93C0-899AB11F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D0012-8FA6-AF4E-8BB9-8CD305054F1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5682568-625D-DA47-9EAB-30DD20FFEF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184" y="0"/>
            <a:ext cx="1906011" cy="2387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D5EFA55-3327-1C44-A373-E6C683736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680"/>
          <a:stretch/>
        </p:blipFill>
        <p:spPr>
          <a:xfrm>
            <a:off x="8620395" y="-2"/>
            <a:ext cx="3148798" cy="60969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B6AEB3-7C07-1946-85A7-25E219C01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1180"/>
          <a:stretch/>
        </p:blipFill>
        <p:spPr>
          <a:xfrm>
            <a:off x="10976343" y="0"/>
            <a:ext cx="866469" cy="162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74632-2BCD-DE4C-969C-7B297D80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9B1684-D420-FD42-8767-D8C13E22E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ABA115-4BF9-914F-BB3F-B1DAF447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4CDEF6-082E-AB4D-94BA-7AFA2FF2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F628D7-D3FF-0049-9EA4-47C268EE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0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28DA0-733D-AC47-A8DA-93793519F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0704" y="365125"/>
            <a:ext cx="2628900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C596EEF-EC08-B849-AC5A-A324B0CFE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74068" y="365125"/>
            <a:ext cx="5257800" cy="5811838"/>
          </a:xfrm>
        </p:spPr>
        <p:txBody>
          <a:bodyPr vert="eaVert"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A2B8F-B289-DA41-9629-1D780DDA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FE006D-CD99-5E41-BF53-3889144C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0AEDC-13CD-274D-BAA9-DA06EEA9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7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BD000FB-AEA3-9F48-BA4C-2E3780345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141" y="2576993"/>
            <a:ext cx="6988759" cy="1655762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rgbClr val="E566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1348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8A046D-5D34-3546-9390-099E6B5F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92149-4DA1-5B4A-9948-B818391A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D9D91-F341-324C-8B50-D6655653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26879D-F6A0-1843-A4AD-58916439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8D09F8-A546-F940-B3F1-712E14DC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78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1F8B7-8C22-AE45-B8D0-382D6EFB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043" y="1709738"/>
            <a:ext cx="808756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C00037-F9FD-2C4C-A837-24C45FAB7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2043" y="4589463"/>
            <a:ext cx="808756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B423B0-66B6-F24A-B3D8-AC9DF0B8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846FAD-68D0-4B40-A5D1-A7CFB047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62624E-D32F-0847-AFDD-0408F913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6CA72-4EE5-C34C-BB06-C8EFE864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C3080E-B373-664E-9371-EAC05B5B7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8393" y="1825625"/>
            <a:ext cx="4070684" cy="4351338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130C01-0D6B-B642-A131-211D5912F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1740" y="1825625"/>
            <a:ext cx="3757864" cy="4351338"/>
          </a:xfr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7D0B02-FCFE-8344-90F5-4224D493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7C9F41-EA4C-BB41-B623-996F9AF2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57E16B-7B3F-B445-A46F-768A1A09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85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7EC6D-56FB-8148-8A74-F90BBEA2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1D7EEB-BBD9-3F43-9F08-8CB7AD5D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34C408-EA55-0640-B998-DF4A8A18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B3322F-E341-FB44-A267-21759890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70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D8CFF2-5B8B-A349-969A-54B451D4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45E607-EE5A-CC4E-A29D-4C87E371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7F7F32-D9B2-0B40-8FB1-76E4B748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1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C05F2-D07B-5345-B9EC-A50F343A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9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B349D6-FA38-4947-A1AA-F551801A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099" y="987425"/>
            <a:ext cx="39322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7D5E43-942C-F345-B6A6-5904A51A2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469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B2BFD8-BF26-294F-8A15-EA373702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CE06EE-75D1-874F-8C7F-D4908E7F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A0956-C498-8F4F-8028-BD195169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02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F2044-BDE8-D648-9D85-E039858B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3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EB561C-5822-114E-81CD-4851D05A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41793" y="987425"/>
            <a:ext cx="373622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1A88EB-D62F-3D40-B553-2E87F2033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83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EC1EBF-23D9-7545-9EA2-48A7A0EE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9C2E-6226-5C43-9ECC-D623A877AD96}" type="datetimeFigureOut">
              <a:rPr lang="fr-FR" smtClean="0"/>
              <a:t>15/07/2024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28A1E-43BF-7847-A314-F4C2B0A0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4F15D5-418C-AC49-8F8E-5614B0EA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0012-8FA6-AF4E-8BB9-8CD305054F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2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67AC8B-D9A1-B643-B3FB-225B0D77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393" y="365125"/>
            <a:ext cx="80812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DD49DA-6536-AD43-85DC-C956A61D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8393" y="1825625"/>
            <a:ext cx="80812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774C8-71E3-1B41-AA60-085089738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83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B69C2E-6226-5C43-9ECC-D623A877AD96}" type="datetimeFigureOut">
              <a:rPr lang="fr-FR" smtClean="0"/>
              <a:pPr/>
              <a:t>15/07/2024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2F1A22-C7FE-9340-A990-E23001DB6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87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9A906-C3E0-A64F-8C4E-5D3079ACB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99192" y="6356350"/>
            <a:ext cx="1680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DD0012-8FA6-AF4E-8BB9-8CD305054F1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09F322-5478-4D4D-B30C-58F1F639F8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7314" t="22094" r="1778" b="488"/>
          <a:stretch/>
        </p:blipFill>
        <p:spPr>
          <a:xfrm>
            <a:off x="0" y="-1"/>
            <a:ext cx="2815389" cy="6858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DA05A03-06B4-074A-B6D7-5AC745F6F6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867225"/>
            <a:ext cx="2029727" cy="43513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20F69AF-7CEE-464A-A68E-374E2B47E7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1973" y="0"/>
            <a:ext cx="1906011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566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etrse-toulouse.org/page/1191657-l-association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vdici.fr/planetrse-toulouse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hyperlink" Target="http://www.planetrse-toulous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linkedin.com/company/grand-proces-de-la-rse/?viewAsMember=true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linkedin.com/company/planetrse-toulouse/?viewAsMember=true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A80AD4D-686B-E541-91CF-397CA89AA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>
            <a:lvl1pPr algn="l">
              <a:defRPr sz="7200">
                <a:solidFill>
                  <a:srgbClr val="CB2C88"/>
                </a:solidFill>
              </a:defRPr>
            </a:lvl1pPr>
          </a:lstStyle>
          <a:p>
            <a:r>
              <a:rPr lang="fr-FR" dirty="0">
                <a:solidFill>
                  <a:srgbClr val="E2504C"/>
                </a:solidFill>
              </a:rPr>
              <a:t>LA RSE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B465F4-E6EE-5740-BDE4-2286EA66C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dirty="0"/>
              <a:t>A</a:t>
            </a:r>
            <a:r>
              <a:rPr lang="fr-FR" b="1" dirty="0">
                <a:solidFill>
                  <a:schemeClr val="bg1"/>
                </a:solidFill>
              </a:rPr>
              <a:t>ccusée d'étranglement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b="1" dirty="0">
                <a:solidFill>
                  <a:schemeClr val="bg1"/>
                </a:solidFill>
              </a:rPr>
              <a:t>normatif des entreprises !</a:t>
            </a:r>
          </a:p>
        </p:txBody>
      </p:sp>
    </p:spTree>
    <p:extLst>
      <p:ext uri="{BB962C8B-B14F-4D97-AF65-F5344CB8AC3E}">
        <p14:creationId xmlns:p14="http://schemas.microsoft.com/office/powerpoint/2010/main" val="368192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4FC57-6771-784B-AD6D-8E4FCE96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évènement original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914EB6-9E0E-6437-08CD-A0EE8B7A45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99229" y="1496790"/>
            <a:ext cx="8080375" cy="496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2015, le « 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Procès de la RSE 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devenu sur Toulouse une référence pour son originalité et ses vertus didactiques.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L’acte 8, sur le thème des normes de la RSE, est programmé le LUNDI 7 OCTOBRE 2024.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Organisé par 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l’association Planet’RSE Toulouse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Grand Procès de la RSE 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une conception collaborative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émanant d’un ensemble originel d’une quinzaine de structures - institutions, associations de dirigeants, syndicats, entreprises, experts RSE - intéressées à œuvrer ensemble à la promotion des principes fondamentaux de la RSE. Plusieurs autres structures ont depuis rejoint ce Copil d’organisation, suivant les éditions proposées.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Devant un public transformé pour un soir en membres du jury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(150 à 250 personnes par édition), le Grand Procès de la RSE se propose de « juger la RSE » - et ses déclinaisons ou extensions - sur la base de chefs d’accusation correspondant aux critiques qui sont formulées à son encontre.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Experts et témoins sont convoqués 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barre du « Tribunal »,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 la haute autorité de son Président, tandis que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Procureur.e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alt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Avocat.e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présentent leur plaidoirie. Un verdict, après délibération puis vote des jurés, conclue le Procès . </a:t>
            </a:r>
            <a:r>
              <a:rPr lang="fr-FR" alt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cocktail d’après-procès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 au public de prolonger cordialement les débats.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séquence « d’Instruction »,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 le procès lui-même,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 format d’ateliers de formation after-work (18H-20H30), </a:t>
            </a:r>
            <a:r>
              <a:rPr lang="fr-FR" alt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17 et 18 septembre à TSM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nous permettre de confirmer nos ambitions pédagogiques et participatives à destination d’un public – particuliers ou membres d’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 -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pouvant mettre à profit 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Grand Procès pour se former à 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thématiques </a:t>
            </a:r>
            <a:r>
              <a:rPr kumimoji="0" lang="fr-FR" alt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RSE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ce dans le cadre dynamique que peut offrir notre communauté d’action.</a:t>
            </a:r>
            <a:endParaRPr kumimoji="0" lang="fr-FR" altLang="fr-FR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7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4FC57-6771-784B-AD6D-8E4FCE96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historique significatif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4B873-EAAA-B355-DFF8-4EE869EAD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393" y="1690688"/>
            <a:ext cx="8453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 2015, le Grand Procès de la RSE a connu sur Toulouse 7 éditions sur différentes thématiques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permettant de traiter de l’actualité, évolutive, de la RSE, et des </a:t>
            </a:r>
            <a:r>
              <a:rPr lang="fr-FR" alt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contreveRSEs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peuvent l’accompagner.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17FBE5-4FBE-18A2-A561-5DE2DDBA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392" y="4395787"/>
            <a:ext cx="84531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public d’acteurs socio-économiques, constitué plutôt « d’initiés » les premières années, est aujourd’hui rejoint par celles et ceux qui apprécient les vertus à la fois pédagogiques et ludiques de l’évènement alors que la place accordée à la Responsabilité Sociétale dans les organisations a sensiblement évolué.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Notre capacité à communiquer sur nos intentions, sur la portée des thèmes abordés, </a:t>
            </a:r>
            <a:r>
              <a:rPr lang="fr-FR" alt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dépend du précieux concours de nos partenaires « sponsors » et des réseaux qui peuvent être mobilisés.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Accueillis cette année Salle de l’Assemblée, par le Conseil départemental Haute Garonne, </a:t>
            </a:r>
            <a:r>
              <a:rPr lang="fr-FR" altLang="fr-F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visons un public de l’ordre de 300 personnes</a:t>
            </a:r>
            <a:r>
              <a:rPr lang="fr-FR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(dirigeant.es, salarié.es, étudiant.es, personnes en transition, experts,…), l’entrée étant gratuite avec possibilité de réaliser librement un don à l’association Planet’RSE Toulouse, l’organisateur.</a:t>
            </a:r>
            <a:endParaRPr kumimoji="0" lang="fr-FR" altLang="fr-FR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 8" descr="Une image contenant texte, capture d’écran, graphisme&#10;&#10;Description générée automatiquement">
            <a:extLst>
              <a:ext uri="{FF2B5EF4-FFF2-40B4-BE49-F238E27FC236}">
                <a16:creationId xmlns:a16="http://schemas.microsoft.com/office/drawing/2014/main" id="{87E207C8-1BC2-2557-87BE-708967B4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69" y="2429434"/>
            <a:ext cx="9514523" cy="18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7D491-244A-0DC2-C964-AF0E8F81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thème de l’acte 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089123-C869-2CD1-DB0D-005ECA402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8393" y="1680592"/>
            <a:ext cx="8081211" cy="4486275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fr-FR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Les entreprises, en Europe, en France, vont-elles se voir étranglées par les « exigences normatives » de la RSE ? </a:t>
            </a:r>
          </a:p>
          <a:p>
            <a:pPr marL="0" indent="0" algn="l">
              <a:lnSpc>
                <a:spcPct val="100000"/>
              </a:lnSpc>
              <a:buNone/>
            </a:pPr>
            <a:endParaRPr lang="fr-FR" sz="12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Normes volontaires, normes réglementaires, questions environnementales, sociales, sociétales, RSE, ISR, ESG, et à présent en Europe la CSRD, la "double matérialité", il est régulièrement question des "normes" et, dans le même temps, de la difficulté à les situer, à les intégrer, à les appliquer. 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Quelles sont les structures concernées par toutes ces évolutions, que s'agit-il de faire ou de ne plus faire en pratique et donc, d'après certains, qu'en est-il des difficultés concrètes pour faire face à ces nouvelles exigences ?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A quoi les normes servent-elles, à qui ? 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Dans notre monde actuel, bousculé, faut-il y voir plutôt des menaces, des opportunités ?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En amont du procès une séquence « d’instruction » est organisée en 2 parties, sous forme d’ateliers de formation, avec une restitution présentée le 7 octobre, en ouverture du procès lui-même 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fr-FR" sz="1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u</a:t>
            </a:r>
            <a:r>
              <a:rPr lang="fr-FR" sz="14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</a:rPr>
              <a:t>n éclairage sur les normes de la RSE, le 17 septembre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fr-FR" sz="1400" dirty="0">
                <a:solidFill>
                  <a:srgbClr val="333333"/>
                </a:solidFill>
                <a:highlight>
                  <a:srgbClr val="FFFFFF"/>
                </a:highlight>
                <a:latin typeface="+mn-lt"/>
              </a:rPr>
              <a:t>un focus sur l’évolution de la réglementation en Europe avec l’avènement de la CSRD, le 18 septembre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fr-FR" sz="1400" u="sng" dirty="0">
              <a:solidFill>
                <a:srgbClr val="333333"/>
              </a:solidFill>
              <a:highlight>
                <a:srgbClr val="FFFFFF"/>
              </a:highlight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hlinkClick r:id="rId2"/>
            <a:extLst>
              <a:ext uri="{FF2B5EF4-FFF2-40B4-BE49-F238E27FC236}">
                <a16:creationId xmlns:a16="http://schemas.microsoft.com/office/drawing/2014/main" id="{5DCD77C3-29B4-E6F5-83CC-DAA4FAE3DEFC}"/>
              </a:ext>
            </a:extLst>
          </p:cNvPr>
          <p:cNvSpPr txBox="1"/>
          <p:nvPr/>
        </p:nvSpPr>
        <p:spPr>
          <a:xfrm>
            <a:off x="3608856" y="4435880"/>
            <a:ext cx="326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www.planetrse-toulouse.org</a:t>
            </a:r>
          </a:p>
        </p:txBody>
      </p:sp>
      <p:pic>
        <p:nvPicPr>
          <p:cNvPr id="7" name="Image 6" descr="Une image contenant logo, Graphique, symbole, Police&#10;&#10;Description générée automatiquement">
            <a:extLst>
              <a:ext uri="{FF2B5EF4-FFF2-40B4-BE49-F238E27FC236}">
                <a16:creationId xmlns:a16="http://schemas.microsoft.com/office/drawing/2014/main" id="{B85493DE-0D41-C3A9-84EA-29BA1917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43" y="4972490"/>
            <a:ext cx="352806" cy="332053"/>
          </a:xfrm>
          <a:prstGeom prst="rect">
            <a:avLst/>
          </a:prstGeom>
        </p:spPr>
      </p:pic>
      <p:sp>
        <p:nvSpPr>
          <p:cNvPr id="8" name="ZoneTexte 7">
            <a:hlinkClick r:id="rId4"/>
            <a:extLst>
              <a:ext uri="{FF2B5EF4-FFF2-40B4-BE49-F238E27FC236}">
                <a16:creationId xmlns:a16="http://schemas.microsoft.com/office/drawing/2014/main" id="{92C3DE9A-730F-9366-12BE-9B36688424C0}"/>
              </a:ext>
            </a:extLst>
          </p:cNvPr>
          <p:cNvSpPr txBox="1"/>
          <p:nvPr/>
        </p:nvSpPr>
        <p:spPr>
          <a:xfrm>
            <a:off x="3608856" y="4969516"/>
            <a:ext cx="242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Planet’RSE Toulouse</a:t>
            </a:r>
          </a:p>
        </p:txBody>
      </p:sp>
      <p:pic>
        <p:nvPicPr>
          <p:cNvPr id="9" name="Image 8" descr="Une image contenant logo, Graphique, symbole, Police&#10;&#10;Description générée automatiquement">
            <a:extLst>
              <a:ext uri="{FF2B5EF4-FFF2-40B4-BE49-F238E27FC236}">
                <a16:creationId xmlns:a16="http://schemas.microsoft.com/office/drawing/2014/main" id="{014D837B-EC91-4750-E780-989B96BB3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43" y="5491204"/>
            <a:ext cx="352806" cy="332053"/>
          </a:xfrm>
          <a:prstGeom prst="rect">
            <a:avLst/>
          </a:prstGeom>
        </p:spPr>
      </p:pic>
      <p:sp>
        <p:nvSpPr>
          <p:cNvPr id="10" name="ZoneTexte 9">
            <a:hlinkClick r:id="rId5"/>
            <a:extLst>
              <a:ext uri="{FF2B5EF4-FFF2-40B4-BE49-F238E27FC236}">
                <a16:creationId xmlns:a16="http://schemas.microsoft.com/office/drawing/2014/main" id="{C37831DE-A28F-E43E-B930-B2DE64B22401}"/>
              </a:ext>
            </a:extLst>
          </p:cNvPr>
          <p:cNvSpPr txBox="1"/>
          <p:nvPr/>
        </p:nvSpPr>
        <p:spPr>
          <a:xfrm>
            <a:off x="3608856" y="5457175"/>
            <a:ext cx="2691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Grand procès de la RSE</a:t>
            </a:r>
          </a:p>
        </p:txBody>
      </p:sp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22B53A6-982D-EFCB-B1AF-35FAE2A2F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724" y="164964"/>
            <a:ext cx="2970048" cy="1077912"/>
          </a:xfrm>
          <a:prstGeom prst="rect">
            <a:avLst/>
          </a:prstGeom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714FE8CA-A962-BAF6-6E63-1F9374E4BD2C}"/>
              </a:ext>
            </a:extLst>
          </p:cNvPr>
          <p:cNvSpPr txBox="1">
            <a:spLocks/>
          </p:cNvSpPr>
          <p:nvPr/>
        </p:nvSpPr>
        <p:spPr>
          <a:xfrm>
            <a:off x="1104024" y="1374575"/>
            <a:ext cx="5315712" cy="6231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Police système Courant"/>
              <a:buNone/>
              <a:defRPr sz="20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50000"/>
              <a:buFont typeface="Courier New" panose="02070309020205020404" pitchFamily="49" charset="0"/>
              <a:buNone/>
              <a:defRPr sz="18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Police système Courant"/>
              <a:buNone/>
              <a:defRPr sz="1600" b="0" i="0" kern="1200">
                <a:solidFill>
                  <a:schemeClr val="tx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fr-FR" sz="1200" dirty="0">
                <a:solidFill>
                  <a:srgbClr val="002060"/>
                </a:solidFill>
                <a:latin typeface="+mn-lt"/>
              </a:rPr>
              <a:t>Association Loi 1901 PLANET’RSE TOULOUSE </a:t>
            </a:r>
          </a:p>
          <a:p>
            <a:pPr algn="r">
              <a:spcBef>
                <a:spcPts val="0"/>
              </a:spcBef>
            </a:pPr>
            <a:r>
              <a:rPr lang="fr-FR" sz="1200" dirty="0">
                <a:solidFill>
                  <a:srgbClr val="002060"/>
                </a:solidFill>
                <a:latin typeface="+mn-lt"/>
              </a:rPr>
              <a:t>11 Bd des Récollets 31078 Toulouse Cedex 4</a:t>
            </a:r>
          </a:p>
          <a:p>
            <a:pPr algn="r">
              <a:spcBef>
                <a:spcPts val="0"/>
              </a:spcBef>
            </a:pPr>
            <a:r>
              <a:rPr lang="fr-FR" sz="1200" dirty="0">
                <a:solidFill>
                  <a:srgbClr val="002060"/>
                </a:solidFill>
                <a:effectLst/>
                <a:latin typeface="+mn-lt"/>
                <a:ea typeface="Arial" panose="020B0604020202020204" pitchFamily="34" charset="0"/>
              </a:rPr>
              <a:t>SIRET : 890 784 341 00012</a:t>
            </a:r>
          </a:p>
          <a:p>
            <a:pPr algn="r">
              <a:spcBef>
                <a:spcPts val="0"/>
              </a:spcBef>
            </a:pPr>
            <a:endParaRPr lang="fr-FR" sz="1200" dirty="0">
              <a:solidFill>
                <a:srgbClr val="002060"/>
              </a:solidFill>
              <a:latin typeface="+mn-lt"/>
            </a:endParaRPr>
          </a:p>
          <a:p>
            <a:pPr algn="r">
              <a:spcBef>
                <a:spcPts val="0"/>
              </a:spcBef>
            </a:pPr>
            <a:endParaRPr lang="fr-FR" sz="1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6" name="Image 15" descr="Une image contenant symbole, logo, conception, cercle&#10;&#10;Description générée automatiquement">
            <a:extLst>
              <a:ext uri="{FF2B5EF4-FFF2-40B4-BE49-F238E27FC236}">
                <a16:creationId xmlns:a16="http://schemas.microsoft.com/office/drawing/2014/main" id="{B0E85CCA-C280-57A4-E1A3-CCCE88240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334" y="4412591"/>
            <a:ext cx="488522" cy="423832"/>
          </a:xfrm>
          <a:prstGeom prst="rect">
            <a:avLst/>
          </a:prstGeom>
        </p:spPr>
      </p:pic>
      <p:sp>
        <p:nvSpPr>
          <p:cNvPr id="2" name="ZoneTexte 1">
            <a:hlinkClick r:id="rId8"/>
            <a:extLst>
              <a:ext uri="{FF2B5EF4-FFF2-40B4-BE49-F238E27FC236}">
                <a16:creationId xmlns:a16="http://schemas.microsoft.com/office/drawing/2014/main" id="{673B07C1-B92F-80AA-9983-9B68B21A1034}"/>
              </a:ext>
            </a:extLst>
          </p:cNvPr>
          <p:cNvSpPr txBox="1"/>
          <p:nvPr/>
        </p:nvSpPr>
        <p:spPr>
          <a:xfrm>
            <a:off x="3612240" y="5990811"/>
            <a:ext cx="843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Résumé vidéo de précédentes éditions sur la chaîne Planet’RSE Toulouse </a:t>
            </a:r>
            <a:r>
              <a:rPr lang="fr-FR" sz="2000" dirty="0" err="1"/>
              <a:t>TVDiCi</a:t>
            </a:r>
            <a:endParaRPr lang="fr-FR" sz="2000" dirty="0"/>
          </a:p>
        </p:txBody>
      </p:sp>
      <p:pic>
        <p:nvPicPr>
          <p:cNvPr id="11" name="Image 10" descr="Une image contenant capture d’écran, Graphique, logo, symbole&#10;&#10;Description générée automatiquement">
            <a:extLst>
              <a:ext uri="{FF2B5EF4-FFF2-40B4-BE49-F238E27FC236}">
                <a16:creationId xmlns:a16="http://schemas.microsoft.com/office/drawing/2014/main" id="{F07434A0-1EBF-02C8-CF60-D00B4B2771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7309" y="5925728"/>
            <a:ext cx="794571" cy="529714"/>
          </a:xfrm>
          <a:prstGeom prst="rect">
            <a:avLst/>
          </a:prstGeom>
        </p:spPr>
      </p:pic>
      <p:pic>
        <p:nvPicPr>
          <p:cNvPr id="17" name="Image 16" descr="Une image contenant texte, capture d’écran, affiche, conception&#10;&#10;Description générée automatiquement">
            <a:extLst>
              <a:ext uri="{FF2B5EF4-FFF2-40B4-BE49-F238E27FC236}">
                <a16:creationId xmlns:a16="http://schemas.microsoft.com/office/drawing/2014/main" id="{8E6C3CFB-9545-7AF1-B951-AD20C92B5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9539" y="337166"/>
            <a:ext cx="3870742" cy="54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49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Grand écran</PresentationFormat>
  <Paragraphs>37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LA RSE</vt:lpstr>
      <vt:lpstr>Un évènement original</vt:lpstr>
      <vt:lpstr>Un historique significatif</vt:lpstr>
      <vt:lpstr>Le thème de l’acte 8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Thierry FABA</cp:lastModifiedBy>
  <cp:revision>20</cp:revision>
  <dcterms:created xsi:type="dcterms:W3CDTF">2023-04-19T19:22:35Z</dcterms:created>
  <dcterms:modified xsi:type="dcterms:W3CDTF">2024-07-15T09:36:46Z</dcterms:modified>
</cp:coreProperties>
</file>