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8"/>
  </p:notesMasterIdLst>
  <p:handoutMasterIdLst>
    <p:handoutMasterId r:id="rId39"/>
  </p:handoutMasterIdLst>
  <p:sldIdLst>
    <p:sldId id="264" r:id="rId2"/>
    <p:sldId id="267" r:id="rId3"/>
    <p:sldId id="257" r:id="rId4"/>
    <p:sldId id="258" r:id="rId5"/>
    <p:sldId id="271" r:id="rId6"/>
    <p:sldId id="272" r:id="rId7"/>
    <p:sldId id="284" r:id="rId8"/>
    <p:sldId id="265" r:id="rId9"/>
    <p:sldId id="260" r:id="rId10"/>
    <p:sldId id="266" r:id="rId11"/>
    <p:sldId id="262" r:id="rId12"/>
    <p:sldId id="269" r:id="rId13"/>
    <p:sldId id="286" r:id="rId14"/>
    <p:sldId id="287" r:id="rId15"/>
    <p:sldId id="288" r:id="rId16"/>
    <p:sldId id="259" r:id="rId17"/>
    <p:sldId id="289" r:id="rId18"/>
    <p:sldId id="290" r:id="rId19"/>
    <p:sldId id="268" r:id="rId20"/>
    <p:sldId id="270" r:id="rId21"/>
    <p:sldId id="291" r:id="rId22"/>
    <p:sldId id="313" r:id="rId23"/>
    <p:sldId id="307" r:id="rId24"/>
    <p:sldId id="310" r:id="rId25"/>
    <p:sldId id="312" r:id="rId26"/>
    <p:sldId id="311" r:id="rId27"/>
    <p:sldId id="306" r:id="rId28"/>
    <p:sldId id="309" r:id="rId29"/>
    <p:sldId id="308" r:id="rId30"/>
    <p:sldId id="300" r:id="rId31"/>
    <p:sldId id="301" r:id="rId32"/>
    <p:sldId id="302" r:id="rId33"/>
    <p:sldId id="304" r:id="rId34"/>
    <p:sldId id="303" r:id="rId35"/>
    <p:sldId id="314" r:id="rId36"/>
    <p:sldId id="285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B1B"/>
    <a:srgbClr val="402E9E"/>
    <a:srgbClr val="3D2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ACB278-5584-44E5-9735-DB55A3D06AA1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6E4B34-AEF3-4FE9-8E76-6A6B221CAD39}">
      <dgm:prSet/>
      <dgm:spPr/>
      <dgm:t>
        <a:bodyPr/>
        <a:lstStyle/>
        <a:p>
          <a:r>
            <a:rPr lang="fr-FR" dirty="0">
              <a:latin typeface="Abadi" panose="020B0604020104020204" pitchFamily="34" charset="0"/>
            </a:rPr>
            <a:t>Présentation du thème et des thématiques associées, lien avec la RSE, ESG, VSME</a:t>
          </a:r>
          <a:endParaRPr lang="en-US" dirty="0">
            <a:latin typeface="Abadi" panose="020B0604020104020204" pitchFamily="34" charset="0"/>
          </a:endParaRPr>
        </a:p>
      </dgm:t>
    </dgm:pt>
    <dgm:pt modelId="{D2330405-E8BF-4CD4-85F3-D89275D7AB79}" type="parTrans" cxnId="{736B1E3A-0866-4633-B251-18754434FC8E}">
      <dgm:prSet/>
      <dgm:spPr/>
      <dgm:t>
        <a:bodyPr/>
        <a:lstStyle/>
        <a:p>
          <a:endParaRPr lang="en-US"/>
        </a:p>
      </dgm:t>
    </dgm:pt>
    <dgm:pt modelId="{ECEE73FA-DD96-4A5D-8D8F-1A04B50B6313}" type="sibTrans" cxnId="{736B1E3A-0866-4633-B251-18754434FC8E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187BF494-3C69-47FD-9DC0-2EE3494DCC15}">
      <dgm:prSet/>
      <dgm:spPr/>
      <dgm:t>
        <a:bodyPr/>
        <a:lstStyle/>
        <a:p>
          <a:r>
            <a:rPr lang="fr-FR" dirty="0">
              <a:latin typeface="Abadi" panose="020B0604020104020204" pitchFamily="34" charset="0"/>
            </a:rPr>
            <a:t>Retour d’expérience des participants dans le traitement de ces thématiques.</a:t>
          </a:r>
          <a:endParaRPr lang="en-US" dirty="0">
            <a:latin typeface="Abadi" panose="020B0604020104020204" pitchFamily="34" charset="0"/>
          </a:endParaRPr>
        </a:p>
      </dgm:t>
    </dgm:pt>
    <dgm:pt modelId="{1246F3AB-7898-49AA-AEB7-B48D26028AE6}" type="parTrans" cxnId="{90EF021B-1840-4B2E-B7C5-4EA888E380E4}">
      <dgm:prSet/>
      <dgm:spPr/>
      <dgm:t>
        <a:bodyPr/>
        <a:lstStyle/>
        <a:p>
          <a:endParaRPr lang="en-US"/>
        </a:p>
      </dgm:t>
    </dgm:pt>
    <dgm:pt modelId="{68D2D275-4B50-4D97-8D39-4C678C7C1945}" type="sibTrans" cxnId="{90EF021B-1840-4B2E-B7C5-4EA888E380E4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74632ACB-4207-4A15-8807-9E19CC30E5CE}">
      <dgm:prSet/>
      <dgm:spPr/>
      <dgm:t>
        <a:bodyPr/>
        <a:lstStyle/>
        <a:p>
          <a:r>
            <a:rPr lang="fr-FR" dirty="0">
              <a:latin typeface="Abadi" panose="020B0604020104020204" pitchFamily="34" charset="0"/>
            </a:rPr>
            <a:t>Sachant(s) mobilisé(s) pour éclairer les participants.</a:t>
          </a:r>
          <a:endParaRPr lang="en-US" dirty="0">
            <a:latin typeface="Abadi" panose="020B0604020104020204" pitchFamily="34" charset="0"/>
          </a:endParaRPr>
        </a:p>
      </dgm:t>
    </dgm:pt>
    <dgm:pt modelId="{6928C865-E22A-4DB0-8F0A-1B2DECF20C1C}" type="parTrans" cxnId="{E363A012-C618-44AD-87EB-8438C69E542C}">
      <dgm:prSet/>
      <dgm:spPr/>
      <dgm:t>
        <a:bodyPr/>
        <a:lstStyle/>
        <a:p>
          <a:endParaRPr lang="en-US"/>
        </a:p>
      </dgm:t>
    </dgm:pt>
    <dgm:pt modelId="{6AA1DA4B-8A42-49B7-8709-DBCCBD8F561D}" type="sibTrans" cxnId="{E363A012-C618-44AD-87EB-8438C69E542C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59610531-4C84-4EE0-8C9E-64AE23296522}">
      <dgm:prSet/>
      <dgm:spPr/>
      <dgm:t>
        <a:bodyPr/>
        <a:lstStyle/>
        <a:p>
          <a:r>
            <a:rPr lang="en-US" dirty="0">
              <a:latin typeface="Abadi" panose="020B0604020104020204" pitchFamily="34" charset="0"/>
            </a:rPr>
            <a:t>Point sur les </a:t>
          </a:r>
          <a:r>
            <a:rPr lang="en-US" dirty="0" err="1">
              <a:latin typeface="Abadi" panose="020B0604020104020204" pitchFamily="34" charset="0"/>
            </a:rPr>
            <a:t>infos</a:t>
          </a:r>
          <a:r>
            <a:rPr lang="en-US" dirty="0">
              <a:latin typeface="Abadi" panose="020B0604020104020204" pitchFamily="34" charset="0"/>
            </a:rPr>
            <a:t> et données </a:t>
          </a:r>
          <a:r>
            <a:rPr lang="en-US" dirty="0" err="1">
              <a:latin typeface="Abadi" panose="020B0604020104020204" pitchFamily="34" charset="0"/>
            </a:rPr>
            <a:t>requises</a:t>
          </a:r>
          <a:r>
            <a:rPr lang="en-US" dirty="0">
              <a:latin typeface="Abadi" panose="020B0604020104020204" pitchFamily="34" charset="0"/>
            </a:rPr>
            <a:t> pour se </a:t>
          </a:r>
          <a:r>
            <a:rPr lang="en-US" dirty="0" err="1">
              <a:latin typeface="Abadi" panose="020B0604020104020204" pitchFamily="34" charset="0"/>
            </a:rPr>
            <a:t>situer</a:t>
          </a:r>
          <a:r>
            <a:rPr lang="en-US" dirty="0">
              <a:latin typeface="Abadi" panose="020B0604020104020204" pitchFamily="34" charset="0"/>
            </a:rPr>
            <a:t> sur </a:t>
          </a:r>
          <a:r>
            <a:rPr lang="en-US" dirty="0" err="1">
              <a:latin typeface="Abadi" panose="020B0604020104020204" pitchFamily="34" charset="0"/>
            </a:rPr>
            <a:t>chaque</a:t>
          </a:r>
          <a:r>
            <a:rPr lang="en-US" dirty="0">
              <a:latin typeface="Abadi" panose="020B0604020104020204" pitchFamily="34" charset="0"/>
            </a:rPr>
            <a:t> </a:t>
          </a:r>
          <a:r>
            <a:rPr lang="en-US" dirty="0" err="1">
              <a:latin typeface="Abadi" panose="020B0604020104020204" pitchFamily="34" charset="0"/>
            </a:rPr>
            <a:t>thématique</a:t>
          </a:r>
          <a:endParaRPr lang="en-US" dirty="0">
            <a:latin typeface="Abadi" panose="020B0604020104020204" pitchFamily="34" charset="0"/>
          </a:endParaRPr>
        </a:p>
      </dgm:t>
    </dgm:pt>
    <dgm:pt modelId="{DF794CE5-A847-43CA-9C17-75693D116C4F}" type="parTrans" cxnId="{1DA6F540-2FF4-48FD-9140-1EA9A05B5B80}">
      <dgm:prSet/>
      <dgm:spPr/>
      <dgm:t>
        <a:bodyPr/>
        <a:lstStyle/>
        <a:p>
          <a:endParaRPr lang="fr-FR"/>
        </a:p>
      </dgm:t>
    </dgm:pt>
    <dgm:pt modelId="{2314DB2E-6AF0-44EC-9F56-43B7579D9496}" type="sibTrans" cxnId="{1DA6F540-2FF4-48FD-9140-1EA9A05B5B80}">
      <dgm:prSet phldrT="04" phldr="0"/>
      <dgm:spPr/>
      <dgm:t>
        <a:bodyPr/>
        <a:lstStyle/>
        <a:p>
          <a:r>
            <a:rPr lang="fr-FR"/>
            <a:t>04</a:t>
          </a:r>
        </a:p>
      </dgm:t>
    </dgm:pt>
    <dgm:pt modelId="{EE7D2111-27D4-47C4-897A-87BDFAC8A2A7}" type="pres">
      <dgm:prSet presAssocID="{5EACB278-5584-44E5-9735-DB55A3D06AA1}" presName="Name0" presStyleCnt="0">
        <dgm:presLayoutVars>
          <dgm:animLvl val="lvl"/>
          <dgm:resizeHandles val="exact"/>
        </dgm:presLayoutVars>
      </dgm:prSet>
      <dgm:spPr/>
    </dgm:pt>
    <dgm:pt modelId="{674AF975-C192-4D0E-9598-2FE87BD96299}" type="pres">
      <dgm:prSet presAssocID="{6E6E4B34-AEF3-4FE9-8E76-6A6B221CAD39}" presName="compositeNode" presStyleCnt="0">
        <dgm:presLayoutVars>
          <dgm:bulletEnabled val="1"/>
        </dgm:presLayoutVars>
      </dgm:prSet>
      <dgm:spPr/>
    </dgm:pt>
    <dgm:pt modelId="{41950330-4B5A-45FA-A95F-0A409E0CCCB6}" type="pres">
      <dgm:prSet presAssocID="{6E6E4B34-AEF3-4FE9-8E76-6A6B221CAD39}" presName="bgRect" presStyleLbl="alignNode1" presStyleIdx="0" presStyleCnt="4"/>
      <dgm:spPr/>
    </dgm:pt>
    <dgm:pt modelId="{03DAE9A1-4A12-403C-BB8D-45171D52F5BF}" type="pres">
      <dgm:prSet presAssocID="{ECEE73FA-DD96-4A5D-8D8F-1A04B50B6313}" presName="sibTransNodeRect" presStyleLbl="alignNode1" presStyleIdx="0" presStyleCnt="4">
        <dgm:presLayoutVars>
          <dgm:chMax val="0"/>
          <dgm:bulletEnabled val="1"/>
        </dgm:presLayoutVars>
      </dgm:prSet>
      <dgm:spPr/>
    </dgm:pt>
    <dgm:pt modelId="{690F4E4B-912F-4DB3-BE60-E15EC0FEDE56}" type="pres">
      <dgm:prSet presAssocID="{6E6E4B34-AEF3-4FE9-8E76-6A6B221CAD39}" presName="nodeRect" presStyleLbl="alignNode1" presStyleIdx="0" presStyleCnt="4">
        <dgm:presLayoutVars>
          <dgm:bulletEnabled val="1"/>
        </dgm:presLayoutVars>
      </dgm:prSet>
      <dgm:spPr/>
    </dgm:pt>
    <dgm:pt modelId="{93DDF929-6933-464B-915B-F0DAFB569C61}" type="pres">
      <dgm:prSet presAssocID="{ECEE73FA-DD96-4A5D-8D8F-1A04B50B6313}" presName="sibTrans" presStyleCnt="0"/>
      <dgm:spPr/>
    </dgm:pt>
    <dgm:pt modelId="{34B51225-873C-4B56-90D6-CCB793A59FD2}" type="pres">
      <dgm:prSet presAssocID="{187BF494-3C69-47FD-9DC0-2EE3494DCC15}" presName="compositeNode" presStyleCnt="0">
        <dgm:presLayoutVars>
          <dgm:bulletEnabled val="1"/>
        </dgm:presLayoutVars>
      </dgm:prSet>
      <dgm:spPr/>
    </dgm:pt>
    <dgm:pt modelId="{BCCDD6EF-84EF-43EE-BE0C-1AACBB1ADC1A}" type="pres">
      <dgm:prSet presAssocID="{187BF494-3C69-47FD-9DC0-2EE3494DCC15}" presName="bgRect" presStyleLbl="alignNode1" presStyleIdx="1" presStyleCnt="4"/>
      <dgm:spPr/>
    </dgm:pt>
    <dgm:pt modelId="{6CDE3B6F-4015-4856-B864-7ECA787733E3}" type="pres">
      <dgm:prSet presAssocID="{68D2D275-4B50-4D97-8D39-4C678C7C1945}" presName="sibTransNodeRect" presStyleLbl="alignNode1" presStyleIdx="1" presStyleCnt="4">
        <dgm:presLayoutVars>
          <dgm:chMax val="0"/>
          <dgm:bulletEnabled val="1"/>
        </dgm:presLayoutVars>
      </dgm:prSet>
      <dgm:spPr/>
    </dgm:pt>
    <dgm:pt modelId="{94DDAC2D-795B-46CB-B01A-BDEE5584388D}" type="pres">
      <dgm:prSet presAssocID="{187BF494-3C69-47FD-9DC0-2EE3494DCC15}" presName="nodeRect" presStyleLbl="alignNode1" presStyleIdx="1" presStyleCnt="4">
        <dgm:presLayoutVars>
          <dgm:bulletEnabled val="1"/>
        </dgm:presLayoutVars>
      </dgm:prSet>
      <dgm:spPr/>
    </dgm:pt>
    <dgm:pt modelId="{437DC566-3FDC-4CE9-AFC2-32FEE26D3F63}" type="pres">
      <dgm:prSet presAssocID="{68D2D275-4B50-4D97-8D39-4C678C7C1945}" presName="sibTrans" presStyleCnt="0"/>
      <dgm:spPr/>
    </dgm:pt>
    <dgm:pt modelId="{39777960-D381-4FF4-A07F-65EE3A692A03}" type="pres">
      <dgm:prSet presAssocID="{74632ACB-4207-4A15-8807-9E19CC30E5CE}" presName="compositeNode" presStyleCnt="0">
        <dgm:presLayoutVars>
          <dgm:bulletEnabled val="1"/>
        </dgm:presLayoutVars>
      </dgm:prSet>
      <dgm:spPr/>
    </dgm:pt>
    <dgm:pt modelId="{049C72E9-4A09-4538-8D6C-BF95FD6B5C30}" type="pres">
      <dgm:prSet presAssocID="{74632ACB-4207-4A15-8807-9E19CC30E5CE}" presName="bgRect" presStyleLbl="alignNode1" presStyleIdx="2" presStyleCnt="4"/>
      <dgm:spPr/>
    </dgm:pt>
    <dgm:pt modelId="{9875C46C-E383-4007-842B-C6E07817414E}" type="pres">
      <dgm:prSet presAssocID="{6AA1DA4B-8A42-49B7-8709-DBCCBD8F561D}" presName="sibTransNodeRect" presStyleLbl="alignNode1" presStyleIdx="2" presStyleCnt="4">
        <dgm:presLayoutVars>
          <dgm:chMax val="0"/>
          <dgm:bulletEnabled val="1"/>
        </dgm:presLayoutVars>
      </dgm:prSet>
      <dgm:spPr/>
    </dgm:pt>
    <dgm:pt modelId="{C35DA327-7D33-49AF-A40B-370C5643CC97}" type="pres">
      <dgm:prSet presAssocID="{74632ACB-4207-4A15-8807-9E19CC30E5CE}" presName="nodeRect" presStyleLbl="alignNode1" presStyleIdx="2" presStyleCnt="4">
        <dgm:presLayoutVars>
          <dgm:bulletEnabled val="1"/>
        </dgm:presLayoutVars>
      </dgm:prSet>
      <dgm:spPr/>
    </dgm:pt>
    <dgm:pt modelId="{00E031AA-BDC3-49A7-89EB-9C43BBA5B0B4}" type="pres">
      <dgm:prSet presAssocID="{6AA1DA4B-8A42-49B7-8709-DBCCBD8F561D}" presName="sibTrans" presStyleCnt="0"/>
      <dgm:spPr/>
    </dgm:pt>
    <dgm:pt modelId="{F49DFA15-252F-4748-8E9A-EE6462C980E3}" type="pres">
      <dgm:prSet presAssocID="{59610531-4C84-4EE0-8C9E-64AE23296522}" presName="compositeNode" presStyleCnt="0">
        <dgm:presLayoutVars>
          <dgm:bulletEnabled val="1"/>
        </dgm:presLayoutVars>
      </dgm:prSet>
      <dgm:spPr/>
    </dgm:pt>
    <dgm:pt modelId="{C34A9009-4B06-4AA9-AA7A-F24DF401FCD4}" type="pres">
      <dgm:prSet presAssocID="{59610531-4C84-4EE0-8C9E-64AE23296522}" presName="bgRect" presStyleLbl="alignNode1" presStyleIdx="3" presStyleCnt="4" custLinFactNeighborX="1483" custLinFactNeighborY="1860"/>
      <dgm:spPr/>
    </dgm:pt>
    <dgm:pt modelId="{AE090EF0-F1F7-4154-A295-61D6226B94CE}" type="pres">
      <dgm:prSet presAssocID="{2314DB2E-6AF0-44EC-9F56-43B7579D9496}" presName="sibTransNodeRect" presStyleLbl="alignNode1" presStyleIdx="3" presStyleCnt="4">
        <dgm:presLayoutVars>
          <dgm:chMax val="0"/>
          <dgm:bulletEnabled val="1"/>
        </dgm:presLayoutVars>
      </dgm:prSet>
      <dgm:spPr/>
    </dgm:pt>
    <dgm:pt modelId="{232C3ACA-3B35-4C42-8284-9A43D4439474}" type="pres">
      <dgm:prSet presAssocID="{59610531-4C84-4EE0-8C9E-64AE23296522}" presName="nodeRect" presStyleLbl="alignNode1" presStyleIdx="3" presStyleCnt="4">
        <dgm:presLayoutVars>
          <dgm:bulletEnabled val="1"/>
        </dgm:presLayoutVars>
      </dgm:prSet>
      <dgm:spPr/>
    </dgm:pt>
  </dgm:ptLst>
  <dgm:cxnLst>
    <dgm:cxn modelId="{E363A012-C618-44AD-87EB-8438C69E542C}" srcId="{5EACB278-5584-44E5-9735-DB55A3D06AA1}" destId="{74632ACB-4207-4A15-8807-9E19CC30E5CE}" srcOrd="2" destOrd="0" parTransId="{6928C865-E22A-4DB0-8F0A-1B2DECF20C1C}" sibTransId="{6AA1DA4B-8A42-49B7-8709-DBCCBD8F561D}"/>
    <dgm:cxn modelId="{90EF021B-1840-4B2E-B7C5-4EA888E380E4}" srcId="{5EACB278-5584-44E5-9735-DB55A3D06AA1}" destId="{187BF494-3C69-47FD-9DC0-2EE3494DCC15}" srcOrd="1" destOrd="0" parTransId="{1246F3AB-7898-49AA-AEB7-B48D26028AE6}" sibTransId="{68D2D275-4B50-4D97-8D39-4C678C7C1945}"/>
    <dgm:cxn modelId="{736B1E3A-0866-4633-B251-18754434FC8E}" srcId="{5EACB278-5584-44E5-9735-DB55A3D06AA1}" destId="{6E6E4B34-AEF3-4FE9-8E76-6A6B221CAD39}" srcOrd="0" destOrd="0" parTransId="{D2330405-E8BF-4CD4-85F3-D89275D7AB79}" sibTransId="{ECEE73FA-DD96-4A5D-8D8F-1A04B50B6313}"/>
    <dgm:cxn modelId="{29F6D03A-7CD4-4F9E-AAAB-CDAD21460A15}" type="presOf" srcId="{68D2D275-4B50-4D97-8D39-4C678C7C1945}" destId="{6CDE3B6F-4015-4856-B864-7ECA787733E3}" srcOrd="0" destOrd="0" presId="urn:microsoft.com/office/officeart/2016/7/layout/LinearBlockProcessNumbered"/>
    <dgm:cxn modelId="{1DA6F540-2FF4-48FD-9140-1EA9A05B5B80}" srcId="{5EACB278-5584-44E5-9735-DB55A3D06AA1}" destId="{59610531-4C84-4EE0-8C9E-64AE23296522}" srcOrd="3" destOrd="0" parTransId="{DF794CE5-A847-43CA-9C17-75693D116C4F}" sibTransId="{2314DB2E-6AF0-44EC-9F56-43B7579D9496}"/>
    <dgm:cxn modelId="{B46EC062-E63B-4A58-B55B-E5AC01499DDC}" type="presOf" srcId="{187BF494-3C69-47FD-9DC0-2EE3494DCC15}" destId="{94DDAC2D-795B-46CB-B01A-BDEE5584388D}" srcOrd="1" destOrd="0" presId="urn:microsoft.com/office/officeart/2016/7/layout/LinearBlockProcessNumbered"/>
    <dgm:cxn modelId="{D58B346C-E9F1-493E-BB4E-42011D14590E}" type="presOf" srcId="{74632ACB-4207-4A15-8807-9E19CC30E5CE}" destId="{C35DA327-7D33-49AF-A40B-370C5643CC97}" srcOrd="1" destOrd="0" presId="urn:microsoft.com/office/officeart/2016/7/layout/LinearBlockProcessNumbered"/>
    <dgm:cxn modelId="{9D0D7155-4A1C-41D7-BEAC-E912D8828833}" type="presOf" srcId="{5EACB278-5584-44E5-9735-DB55A3D06AA1}" destId="{EE7D2111-27D4-47C4-897A-87BDFAC8A2A7}" srcOrd="0" destOrd="0" presId="urn:microsoft.com/office/officeart/2016/7/layout/LinearBlockProcessNumbered"/>
    <dgm:cxn modelId="{6DE1707D-7679-44C1-B2D3-33EE9085891F}" type="presOf" srcId="{6AA1DA4B-8A42-49B7-8709-DBCCBD8F561D}" destId="{9875C46C-E383-4007-842B-C6E07817414E}" srcOrd="0" destOrd="0" presId="urn:microsoft.com/office/officeart/2016/7/layout/LinearBlockProcessNumbered"/>
    <dgm:cxn modelId="{970F2A84-B187-4B94-9B32-196ACE968934}" type="presOf" srcId="{2314DB2E-6AF0-44EC-9F56-43B7579D9496}" destId="{AE090EF0-F1F7-4154-A295-61D6226B94CE}" srcOrd="0" destOrd="0" presId="urn:microsoft.com/office/officeart/2016/7/layout/LinearBlockProcessNumbered"/>
    <dgm:cxn modelId="{F352DE8D-BD07-4112-A14B-B6C4071579EC}" type="presOf" srcId="{59610531-4C84-4EE0-8C9E-64AE23296522}" destId="{232C3ACA-3B35-4C42-8284-9A43D4439474}" srcOrd="1" destOrd="0" presId="urn:microsoft.com/office/officeart/2016/7/layout/LinearBlockProcessNumbered"/>
    <dgm:cxn modelId="{DB8ABF92-7228-44BD-9773-6EAA76C9C631}" type="presOf" srcId="{59610531-4C84-4EE0-8C9E-64AE23296522}" destId="{C34A9009-4B06-4AA9-AA7A-F24DF401FCD4}" srcOrd="0" destOrd="0" presId="urn:microsoft.com/office/officeart/2016/7/layout/LinearBlockProcessNumbered"/>
    <dgm:cxn modelId="{0C94EDB5-D576-4BFB-8D03-847C9D7B12D7}" type="presOf" srcId="{6E6E4B34-AEF3-4FE9-8E76-6A6B221CAD39}" destId="{41950330-4B5A-45FA-A95F-0A409E0CCCB6}" srcOrd="0" destOrd="0" presId="urn:microsoft.com/office/officeart/2016/7/layout/LinearBlockProcessNumbered"/>
    <dgm:cxn modelId="{A09CB7C0-924E-41BB-902B-2FD0BA297050}" type="presOf" srcId="{187BF494-3C69-47FD-9DC0-2EE3494DCC15}" destId="{BCCDD6EF-84EF-43EE-BE0C-1AACBB1ADC1A}" srcOrd="0" destOrd="0" presId="urn:microsoft.com/office/officeart/2016/7/layout/LinearBlockProcessNumbered"/>
    <dgm:cxn modelId="{CC61D9DA-F521-4A8B-926A-1C02C4237B94}" type="presOf" srcId="{6E6E4B34-AEF3-4FE9-8E76-6A6B221CAD39}" destId="{690F4E4B-912F-4DB3-BE60-E15EC0FEDE56}" srcOrd="1" destOrd="0" presId="urn:microsoft.com/office/officeart/2016/7/layout/LinearBlockProcessNumbered"/>
    <dgm:cxn modelId="{E41EBCF0-5A2C-418A-973A-32EBDC1F227C}" type="presOf" srcId="{74632ACB-4207-4A15-8807-9E19CC30E5CE}" destId="{049C72E9-4A09-4538-8D6C-BF95FD6B5C30}" srcOrd="0" destOrd="0" presId="urn:microsoft.com/office/officeart/2016/7/layout/LinearBlockProcessNumbered"/>
    <dgm:cxn modelId="{398D9DF4-6053-4870-8D1B-D6E7A3996DF8}" type="presOf" srcId="{ECEE73FA-DD96-4A5D-8D8F-1A04B50B6313}" destId="{03DAE9A1-4A12-403C-BB8D-45171D52F5BF}" srcOrd="0" destOrd="0" presId="urn:microsoft.com/office/officeart/2016/7/layout/LinearBlockProcessNumbered"/>
    <dgm:cxn modelId="{6E394715-7178-4D03-95C8-4C21E55A0563}" type="presParOf" srcId="{EE7D2111-27D4-47C4-897A-87BDFAC8A2A7}" destId="{674AF975-C192-4D0E-9598-2FE87BD96299}" srcOrd="0" destOrd="0" presId="urn:microsoft.com/office/officeart/2016/7/layout/LinearBlockProcessNumbered"/>
    <dgm:cxn modelId="{F5D4D2C2-8B6B-4926-8A50-E6A835715134}" type="presParOf" srcId="{674AF975-C192-4D0E-9598-2FE87BD96299}" destId="{41950330-4B5A-45FA-A95F-0A409E0CCCB6}" srcOrd="0" destOrd="0" presId="urn:microsoft.com/office/officeart/2016/7/layout/LinearBlockProcessNumbered"/>
    <dgm:cxn modelId="{07A014E0-E6E5-47DF-B1A5-5EE46589089C}" type="presParOf" srcId="{674AF975-C192-4D0E-9598-2FE87BD96299}" destId="{03DAE9A1-4A12-403C-BB8D-45171D52F5BF}" srcOrd="1" destOrd="0" presId="urn:microsoft.com/office/officeart/2016/7/layout/LinearBlockProcessNumbered"/>
    <dgm:cxn modelId="{3A312A35-8348-4EBF-92BC-9BF62B9F927D}" type="presParOf" srcId="{674AF975-C192-4D0E-9598-2FE87BD96299}" destId="{690F4E4B-912F-4DB3-BE60-E15EC0FEDE56}" srcOrd="2" destOrd="0" presId="urn:microsoft.com/office/officeart/2016/7/layout/LinearBlockProcessNumbered"/>
    <dgm:cxn modelId="{880B3A66-26A5-4A4D-8246-A246FA9AF209}" type="presParOf" srcId="{EE7D2111-27D4-47C4-897A-87BDFAC8A2A7}" destId="{93DDF929-6933-464B-915B-F0DAFB569C61}" srcOrd="1" destOrd="0" presId="urn:microsoft.com/office/officeart/2016/7/layout/LinearBlockProcessNumbered"/>
    <dgm:cxn modelId="{561B5A91-8D0D-42E7-BE6D-8A216B63319B}" type="presParOf" srcId="{EE7D2111-27D4-47C4-897A-87BDFAC8A2A7}" destId="{34B51225-873C-4B56-90D6-CCB793A59FD2}" srcOrd="2" destOrd="0" presId="urn:microsoft.com/office/officeart/2016/7/layout/LinearBlockProcessNumbered"/>
    <dgm:cxn modelId="{FE22512F-8C2F-4C49-9353-CAD00B22C743}" type="presParOf" srcId="{34B51225-873C-4B56-90D6-CCB793A59FD2}" destId="{BCCDD6EF-84EF-43EE-BE0C-1AACBB1ADC1A}" srcOrd="0" destOrd="0" presId="urn:microsoft.com/office/officeart/2016/7/layout/LinearBlockProcessNumbered"/>
    <dgm:cxn modelId="{5B619D0B-5C87-44C7-B0AF-2596B4B9EEB2}" type="presParOf" srcId="{34B51225-873C-4B56-90D6-CCB793A59FD2}" destId="{6CDE3B6F-4015-4856-B864-7ECA787733E3}" srcOrd="1" destOrd="0" presId="urn:microsoft.com/office/officeart/2016/7/layout/LinearBlockProcessNumbered"/>
    <dgm:cxn modelId="{5F2C17CA-FFBF-4A3D-AA92-E975D1107E17}" type="presParOf" srcId="{34B51225-873C-4B56-90D6-CCB793A59FD2}" destId="{94DDAC2D-795B-46CB-B01A-BDEE5584388D}" srcOrd="2" destOrd="0" presId="urn:microsoft.com/office/officeart/2016/7/layout/LinearBlockProcessNumbered"/>
    <dgm:cxn modelId="{E32EAA20-7926-44ED-9092-0E32457956C6}" type="presParOf" srcId="{EE7D2111-27D4-47C4-897A-87BDFAC8A2A7}" destId="{437DC566-3FDC-4CE9-AFC2-32FEE26D3F63}" srcOrd="3" destOrd="0" presId="urn:microsoft.com/office/officeart/2016/7/layout/LinearBlockProcessNumbered"/>
    <dgm:cxn modelId="{8688CEFF-062E-4F66-9DDC-5F35C62953D2}" type="presParOf" srcId="{EE7D2111-27D4-47C4-897A-87BDFAC8A2A7}" destId="{39777960-D381-4FF4-A07F-65EE3A692A03}" srcOrd="4" destOrd="0" presId="urn:microsoft.com/office/officeart/2016/7/layout/LinearBlockProcessNumbered"/>
    <dgm:cxn modelId="{245D5892-6C1D-449B-BD4D-218987B343DF}" type="presParOf" srcId="{39777960-D381-4FF4-A07F-65EE3A692A03}" destId="{049C72E9-4A09-4538-8D6C-BF95FD6B5C30}" srcOrd="0" destOrd="0" presId="urn:microsoft.com/office/officeart/2016/7/layout/LinearBlockProcessNumbered"/>
    <dgm:cxn modelId="{AA404AE1-E227-41C1-9A7E-DA6C7FB901EF}" type="presParOf" srcId="{39777960-D381-4FF4-A07F-65EE3A692A03}" destId="{9875C46C-E383-4007-842B-C6E07817414E}" srcOrd="1" destOrd="0" presId="urn:microsoft.com/office/officeart/2016/7/layout/LinearBlockProcessNumbered"/>
    <dgm:cxn modelId="{EDD19965-0A8E-4439-BBFD-80A658DEA93D}" type="presParOf" srcId="{39777960-D381-4FF4-A07F-65EE3A692A03}" destId="{C35DA327-7D33-49AF-A40B-370C5643CC97}" srcOrd="2" destOrd="0" presId="urn:microsoft.com/office/officeart/2016/7/layout/LinearBlockProcessNumbered"/>
    <dgm:cxn modelId="{C32A45C0-166C-4429-B77B-93EC2E4A6B81}" type="presParOf" srcId="{EE7D2111-27D4-47C4-897A-87BDFAC8A2A7}" destId="{00E031AA-BDC3-49A7-89EB-9C43BBA5B0B4}" srcOrd="5" destOrd="0" presId="urn:microsoft.com/office/officeart/2016/7/layout/LinearBlockProcessNumbered"/>
    <dgm:cxn modelId="{58A51BEB-56BF-4233-B7DF-FC5215C724B8}" type="presParOf" srcId="{EE7D2111-27D4-47C4-897A-87BDFAC8A2A7}" destId="{F49DFA15-252F-4748-8E9A-EE6462C980E3}" srcOrd="6" destOrd="0" presId="urn:microsoft.com/office/officeart/2016/7/layout/LinearBlockProcessNumbered"/>
    <dgm:cxn modelId="{4C1B8479-70A6-4A3C-8728-702E5FFBA1B9}" type="presParOf" srcId="{F49DFA15-252F-4748-8E9A-EE6462C980E3}" destId="{C34A9009-4B06-4AA9-AA7A-F24DF401FCD4}" srcOrd="0" destOrd="0" presId="urn:microsoft.com/office/officeart/2016/7/layout/LinearBlockProcessNumbered"/>
    <dgm:cxn modelId="{ACBCAB13-30DA-466F-8EB5-20CAE2F34768}" type="presParOf" srcId="{F49DFA15-252F-4748-8E9A-EE6462C980E3}" destId="{AE090EF0-F1F7-4154-A295-61D6226B94CE}" srcOrd="1" destOrd="0" presId="urn:microsoft.com/office/officeart/2016/7/layout/LinearBlockProcessNumbered"/>
    <dgm:cxn modelId="{51074FB8-D393-45CB-827F-9012A4E8D8A1}" type="presParOf" srcId="{F49DFA15-252F-4748-8E9A-EE6462C980E3}" destId="{232C3ACA-3B35-4C42-8284-9A43D4439474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8A0507-6E1E-40B7-9FD0-06479A8A8EA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89CFCA9-852B-43A6-98E7-ABAC336AC295}">
      <dgm:prSet/>
      <dgm:spPr/>
      <dgm:t>
        <a:bodyPr/>
        <a:lstStyle/>
        <a:p>
          <a:r>
            <a:rPr lang="fr-FR" dirty="0"/>
            <a:t>Répondre aux attentes de vos clients</a:t>
          </a:r>
        </a:p>
      </dgm:t>
    </dgm:pt>
    <dgm:pt modelId="{2FC56334-CA72-4AFD-84B4-C2CB93764019}" type="parTrans" cxnId="{7F98078D-239D-41D2-B0CC-545D346A83CA}">
      <dgm:prSet/>
      <dgm:spPr/>
      <dgm:t>
        <a:bodyPr/>
        <a:lstStyle/>
        <a:p>
          <a:endParaRPr lang="fr-FR"/>
        </a:p>
      </dgm:t>
    </dgm:pt>
    <dgm:pt modelId="{D6A244D0-8071-4965-81B9-BFBE050BDC3C}" type="sibTrans" cxnId="{7F98078D-239D-41D2-B0CC-545D346A83CA}">
      <dgm:prSet/>
      <dgm:spPr/>
      <dgm:t>
        <a:bodyPr/>
        <a:lstStyle/>
        <a:p>
          <a:endParaRPr lang="fr-FR"/>
        </a:p>
      </dgm:t>
    </dgm:pt>
    <dgm:pt modelId="{048D66BA-7FE8-4C18-ACD8-35F918845A4A}">
      <dgm:prSet/>
      <dgm:spPr/>
      <dgm:t>
        <a:bodyPr/>
        <a:lstStyle/>
        <a:p>
          <a:r>
            <a:rPr lang="fr-FR" dirty="0"/>
            <a:t>Innover pour une croissance durable</a:t>
          </a:r>
        </a:p>
      </dgm:t>
    </dgm:pt>
    <dgm:pt modelId="{B0767188-7696-4079-8C7A-3269D1C92155}" type="parTrans" cxnId="{8F325BC0-6577-476A-8C60-70693B714114}">
      <dgm:prSet/>
      <dgm:spPr/>
      <dgm:t>
        <a:bodyPr/>
        <a:lstStyle/>
        <a:p>
          <a:endParaRPr lang="fr-FR"/>
        </a:p>
      </dgm:t>
    </dgm:pt>
    <dgm:pt modelId="{52A0E84B-B0B1-4DE0-99CD-766539ABC6B8}" type="sibTrans" cxnId="{8F325BC0-6577-476A-8C60-70693B714114}">
      <dgm:prSet/>
      <dgm:spPr/>
      <dgm:t>
        <a:bodyPr/>
        <a:lstStyle/>
        <a:p>
          <a:endParaRPr lang="fr-FR"/>
        </a:p>
      </dgm:t>
    </dgm:pt>
    <dgm:pt modelId="{158BF81A-7D6B-4B25-A2D6-CBC5FD724456}">
      <dgm:prSet/>
      <dgm:spPr/>
      <dgm:t>
        <a:bodyPr/>
        <a:lstStyle/>
        <a:p>
          <a:r>
            <a:rPr lang="fr-FR" dirty="0"/>
            <a:t>Valoriser votre image</a:t>
          </a:r>
        </a:p>
      </dgm:t>
    </dgm:pt>
    <dgm:pt modelId="{1C415783-8C5A-43BE-A2B0-5DDE8540A906}" type="parTrans" cxnId="{FA9AE58E-1DED-44F2-807F-71E4943AEEDE}">
      <dgm:prSet/>
      <dgm:spPr/>
      <dgm:t>
        <a:bodyPr/>
        <a:lstStyle/>
        <a:p>
          <a:endParaRPr lang="fr-FR"/>
        </a:p>
      </dgm:t>
    </dgm:pt>
    <dgm:pt modelId="{FEE798A3-4697-4862-B0E8-363ECFD72922}" type="sibTrans" cxnId="{FA9AE58E-1DED-44F2-807F-71E4943AEEDE}">
      <dgm:prSet/>
      <dgm:spPr/>
      <dgm:t>
        <a:bodyPr/>
        <a:lstStyle/>
        <a:p>
          <a:endParaRPr lang="fr-FR"/>
        </a:p>
      </dgm:t>
    </dgm:pt>
    <dgm:pt modelId="{A4E90C84-39B5-4B31-A164-7CD12823F376}">
      <dgm:prSet/>
      <dgm:spPr/>
      <dgm:t>
        <a:bodyPr/>
        <a:lstStyle/>
        <a:p>
          <a:r>
            <a:rPr lang="fr-FR"/>
            <a:t>Améliorer les performances </a:t>
          </a:r>
          <a:endParaRPr lang="fr-FR" dirty="0"/>
        </a:p>
      </dgm:t>
    </dgm:pt>
    <dgm:pt modelId="{60094FD7-9431-424F-A0CD-E8BB2663B491}" type="parTrans" cxnId="{237F5294-547B-47D3-B669-CE16FDD90EF3}">
      <dgm:prSet/>
      <dgm:spPr/>
      <dgm:t>
        <a:bodyPr/>
        <a:lstStyle/>
        <a:p>
          <a:endParaRPr lang="fr-FR"/>
        </a:p>
      </dgm:t>
    </dgm:pt>
    <dgm:pt modelId="{82647040-2669-406F-BED0-19899D111C56}" type="sibTrans" cxnId="{237F5294-547B-47D3-B669-CE16FDD90EF3}">
      <dgm:prSet/>
      <dgm:spPr/>
      <dgm:t>
        <a:bodyPr/>
        <a:lstStyle/>
        <a:p>
          <a:endParaRPr lang="fr-FR"/>
        </a:p>
      </dgm:t>
    </dgm:pt>
    <dgm:pt modelId="{6CC981ED-154A-4987-B1B5-EC95C472767C}">
      <dgm:prSet/>
      <dgm:spPr/>
      <dgm:t>
        <a:bodyPr/>
        <a:lstStyle/>
        <a:p>
          <a:r>
            <a:rPr lang="fr-FR"/>
            <a:t>Conquerir de nouveaux marchés</a:t>
          </a:r>
          <a:endParaRPr lang="fr-FR" dirty="0"/>
        </a:p>
      </dgm:t>
    </dgm:pt>
    <dgm:pt modelId="{2D30FB06-4FDE-481E-8D86-8A78DBAC17D2}" type="parTrans" cxnId="{CC3E5795-948B-4C1C-817D-A275C7A35C5E}">
      <dgm:prSet/>
      <dgm:spPr/>
      <dgm:t>
        <a:bodyPr/>
        <a:lstStyle/>
        <a:p>
          <a:endParaRPr lang="fr-FR"/>
        </a:p>
      </dgm:t>
    </dgm:pt>
    <dgm:pt modelId="{20D66993-CBB5-464E-95A6-43CC2BAB52B4}" type="sibTrans" cxnId="{CC3E5795-948B-4C1C-817D-A275C7A35C5E}">
      <dgm:prSet/>
      <dgm:spPr/>
      <dgm:t>
        <a:bodyPr/>
        <a:lstStyle/>
        <a:p>
          <a:endParaRPr lang="fr-FR"/>
        </a:p>
      </dgm:t>
    </dgm:pt>
    <dgm:pt modelId="{724BF1B8-94C9-40D0-B738-C8AEF1F02D6C}">
      <dgm:prSet/>
      <dgm:spPr/>
      <dgm:t>
        <a:bodyPr/>
        <a:lstStyle/>
        <a:p>
          <a:r>
            <a:rPr lang="fr-FR" dirty="0"/>
            <a:t>Accéder à un meilleur financement</a:t>
          </a:r>
        </a:p>
      </dgm:t>
    </dgm:pt>
    <dgm:pt modelId="{7934495F-7E61-4499-9000-8AFE634CF40D}" type="parTrans" cxnId="{0CE2DF87-161B-42A3-ABD9-E689BB882981}">
      <dgm:prSet/>
      <dgm:spPr/>
      <dgm:t>
        <a:bodyPr/>
        <a:lstStyle/>
        <a:p>
          <a:endParaRPr lang="fr-FR"/>
        </a:p>
      </dgm:t>
    </dgm:pt>
    <dgm:pt modelId="{5BDDC9A8-74FF-4EB6-8AF2-B5ACF5DBADD2}" type="sibTrans" cxnId="{0CE2DF87-161B-42A3-ABD9-E689BB882981}">
      <dgm:prSet/>
      <dgm:spPr/>
      <dgm:t>
        <a:bodyPr/>
        <a:lstStyle/>
        <a:p>
          <a:endParaRPr lang="fr-FR"/>
        </a:p>
      </dgm:t>
    </dgm:pt>
    <dgm:pt modelId="{5397C2AA-C167-49F2-A0B2-60E43EAD1EB7}">
      <dgm:prSet/>
      <dgm:spPr/>
      <dgm:t>
        <a:bodyPr/>
        <a:lstStyle/>
        <a:p>
          <a:r>
            <a:rPr lang="fr-FR" dirty="0"/>
            <a:t>Renforcer la marque employeur</a:t>
          </a:r>
        </a:p>
      </dgm:t>
    </dgm:pt>
    <dgm:pt modelId="{6CE29C93-5201-47A1-B900-181E726DED6E}" type="parTrans" cxnId="{817D82E2-A714-4CB9-A4F2-1066559D4330}">
      <dgm:prSet/>
      <dgm:spPr/>
      <dgm:t>
        <a:bodyPr/>
        <a:lstStyle/>
        <a:p>
          <a:endParaRPr lang="fr-FR"/>
        </a:p>
      </dgm:t>
    </dgm:pt>
    <dgm:pt modelId="{5C7C6A46-42AC-44EC-97A1-7E126ED0AA70}" type="sibTrans" cxnId="{817D82E2-A714-4CB9-A4F2-1066559D4330}">
      <dgm:prSet/>
      <dgm:spPr/>
      <dgm:t>
        <a:bodyPr/>
        <a:lstStyle/>
        <a:p>
          <a:endParaRPr lang="fr-FR"/>
        </a:p>
      </dgm:t>
    </dgm:pt>
    <dgm:pt modelId="{E8CC4C32-C67E-4481-9252-63D238A18954}">
      <dgm:prSet/>
      <dgm:spPr/>
      <dgm:t>
        <a:bodyPr/>
        <a:lstStyle/>
        <a:p>
          <a:r>
            <a:rPr lang="fr-FR"/>
            <a:t>Engager ses collaborateurs</a:t>
          </a:r>
          <a:endParaRPr lang="fr-FR" dirty="0"/>
        </a:p>
      </dgm:t>
    </dgm:pt>
    <dgm:pt modelId="{BD35375E-207C-49C3-B784-E81E3F0BAF19}" type="parTrans" cxnId="{9C0E1DBF-E953-47DA-8FB6-9A4FFDBD8723}">
      <dgm:prSet/>
      <dgm:spPr/>
      <dgm:t>
        <a:bodyPr/>
        <a:lstStyle/>
        <a:p>
          <a:endParaRPr lang="fr-FR"/>
        </a:p>
      </dgm:t>
    </dgm:pt>
    <dgm:pt modelId="{9057F626-30EB-4667-8632-BFB24FE9BBF5}" type="sibTrans" cxnId="{9C0E1DBF-E953-47DA-8FB6-9A4FFDBD8723}">
      <dgm:prSet/>
      <dgm:spPr/>
      <dgm:t>
        <a:bodyPr/>
        <a:lstStyle/>
        <a:p>
          <a:endParaRPr lang="fr-FR"/>
        </a:p>
      </dgm:t>
    </dgm:pt>
    <dgm:pt modelId="{DA459341-4940-437C-8029-4E27C9C3FB8B}" type="pres">
      <dgm:prSet presAssocID="{DF8A0507-6E1E-40B7-9FD0-06479A8A8EA6}" presName="diagram" presStyleCnt="0">
        <dgm:presLayoutVars>
          <dgm:dir/>
          <dgm:resizeHandles val="exact"/>
        </dgm:presLayoutVars>
      </dgm:prSet>
      <dgm:spPr/>
    </dgm:pt>
    <dgm:pt modelId="{D56969FB-5DAD-4CBE-BFB4-D2DF6ABB2267}" type="pres">
      <dgm:prSet presAssocID="{289CFCA9-852B-43A6-98E7-ABAC336AC295}" presName="node" presStyleLbl="node1" presStyleIdx="0" presStyleCnt="8">
        <dgm:presLayoutVars>
          <dgm:bulletEnabled val="1"/>
        </dgm:presLayoutVars>
      </dgm:prSet>
      <dgm:spPr/>
    </dgm:pt>
    <dgm:pt modelId="{2263E37B-3514-4012-8D4E-4F33D1E28DD3}" type="pres">
      <dgm:prSet presAssocID="{D6A244D0-8071-4965-81B9-BFBE050BDC3C}" presName="sibTrans" presStyleCnt="0"/>
      <dgm:spPr/>
    </dgm:pt>
    <dgm:pt modelId="{9FB13D35-8A16-4F4B-B54C-273525A000F2}" type="pres">
      <dgm:prSet presAssocID="{158BF81A-7D6B-4B25-A2D6-CBC5FD724456}" presName="node" presStyleLbl="node1" presStyleIdx="1" presStyleCnt="8">
        <dgm:presLayoutVars>
          <dgm:bulletEnabled val="1"/>
        </dgm:presLayoutVars>
      </dgm:prSet>
      <dgm:spPr/>
    </dgm:pt>
    <dgm:pt modelId="{FEEA497E-3C04-477B-A6AC-0B3B0372C96A}" type="pres">
      <dgm:prSet presAssocID="{FEE798A3-4697-4862-B0E8-363ECFD72922}" presName="sibTrans" presStyleCnt="0"/>
      <dgm:spPr/>
    </dgm:pt>
    <dgm:pt modelId="{E3290D70-1FD4-42F8-A9D4-D190BE3BC769}" type="pres">
      <dgm:prSet presAssocID="{048D66BA-7FE8-4C18-ACD8-35F918845A4A}" presName="node" presStyleLbl="node1" presStyleIdx="2" presStyleCnt="8">
        <dgm:presLayoutVars>
          <dgm:bulletEnabled val="1"/>
        </dgm:presLayoutVars>
      </dgm:prSet>
      <dgm:spPr/>
    </dgm:pt>
    <dgm:pt modelId="{A632C9C2-70F5-4E39-AF39-D57E66AF1923}" type="pres">
      <dgm:prSet presAssocID="{52A0E84B-B0B1-4DE0-99CD-766539ABC6B8}" presName="sibTrans" presStyleCnt="0"/>
      <dgm:spPr/>
    </dgm:pt>
    <dgm:pt modelId="{CCF9D13A-0DB7-459E-B659-6FFE4DE13C2C}" type="pres">
      <dgm:prSet presAssocID="{A4E90C84-39B5-4B31-A164-7CD12823F376}" presName="node" presStyleLbl="node1" presStyleIdx="3" presStyleCnt="8">
        <dgm:presLayoutVars>
          <dgm:bulletEnabled val="1"/>
        </dgm:presLayoutVars>
      </dgm:prSet>
      <dgm:spPr/>
    </dgm:pt>
    <dgm:pt modelId="{D3AA9A7F-FBD9-45EA-A86D-ACBA875A7E83}" type="pres">
      <dgm:prSet presAssocID="{82647040-2669-406F-BED0-19899D111C56}" presName="sibTrans" presStyleCnt="0"/>
      <dgm:spPr/>
    </dgm:pt>
    <dgm:pt modelId="{F648AD8C-06BD-48C8-9B35-F7A65CF761E0}" type="pres">
      <dgm:prSet presAssocID="{6CC981ED-154A-4987-B1B5-EC95C472767C}" presName="node" presStyleLbl="node1" presStyleIdx="4" presStyleCnt="8">
        <dgm:presLayoutVars>
          <dgm:bulletEnabled val="1"/>
        </dgm:presLayoutVars>
      </dgm:prSet>
      <dgm:spPr/>
    </dgm:pt>
    <dgm:pt modelId="{ECB64715-DFA5-430D-9EF5-972A0C5B5681}" type="pres">
      <dgm:prSet presAssocID="{20D66993-CBB5-464E-95A6-43CC2BAB52B4}" presName="sibTrans" presStyleCnt="0"/>
      <dgm:spPr/>
    </dgm:pt>
    <dgm:pt modelId="{6BE47EC0-F17B-43CD-A11D-362D950F97F7}" type="pres">
      <dgm:prSet presAssocID="{724BF1B8-94C9-40D0-B738-C8AEF1F02D6C}" presName="node" presStyleLbl="node1" presStyleIdx="5" presStyleCnt="8">
        <dgm:presLayoutVars>
          <dgm:bulletEnabled val="1"/>
        </dgm:presLayoutVars>
      </dgm:prSet>
      <dgm:spPr/>
    </dgm:pt>
    <dgm:pt modelId="{634F4FD6-BEC4-42B1-A6CF-5EB0C3734C86}" type="pres">
      <dgm:prSet presAssocID="{5BDDC9A8-74FF-4EB6-8AF2-B5ACF5DBADD2}" presName="sibTrans" presStyleCnt="0"/>
      <dgm:spPr/>
    </dgm:pt>
    <dgm:pt modelId="{B5DA91B1-1B0A-48FE-A8B5-DAEAA8DD29BA}" type="pres">
      <dgm:prSet presAssocID="{E8CC4C32-C67E-4481-9252-63D238A18954}" presName="node" presStyleLbl="node1" presStyleIdx="6" presStyleCnt="8">
        <dgm:presLayoutVars>
          <dgm:bulletEnabled val="1"/>
        </dgm:presLayoutVars>
      </dgm:prSet>
      <dgm:spPr/>
    </dgm:pt>
    <dgm:pt modelId="{65E118F5-1A44-46C2-B8AB-F1D9B4187491}" type="pres">
      <dgm:prSet presAssocID="{9057F626-30EB-4667-8632-BFB24FE9BBF5}" presName="sibTrans" presStyleCnt="0"/>
      <dgm:spPr/>
    </dgm:pt>
    <dgm:pt modelId="{1CA66EBD-CB2C-4A54-8757-7402A846888D}" type="pres">
      <dgm:prSet presAssocID="{5397C2AA-C167-49F2-A0B2-60E43EAD1EB7}" presName="node" presStyleLbl="node1" presStyleIdx="7" presStyleCnt="8">
        <dgm:presLayoutVars>
          <dgm:bulletEnabled val="1"/>
        </dgm:presLayoutVars>
      </dgm:prSet>
      <dgm:spPr/>
    </dgm:pt>
  </dgm:ptLst>
  <dgm:cxnLst>
    <dgm:cxn modelId="{2D9A7E2E-E7AF-47FD-BCFC-416667F6723E}" type="presOf" srcId="{A4E90C84-39B5-4B31-A164-7CD12823F376}" destId="{CCF9D13A-0DB7-459E-B659-6FFE4DE13C2C}" srcOrd="0" destOrd="0" presId="urn:microsoft.com/office/officeart/2005/8/layout/default"/>
    <dgm:cxn modelId="{F5FEEC2F-8618-46CC-9742-C078A46DE850}" type="presOf" srcId="{289CFCA9-852B-43A6-98E7-ABAC336AC295}" destId="{D56969FB-5DAD-4CBE-BFB4-D2DF6ABB2267}" srcOrd="0" destOrd="0" presId="urn:microsoft.com/office/officeart/2005/8/layout/default"/>
    <dgm:cxn modelId="{CBEA5436-1867-49AA-B0AF-B823D4C86444}" type="presOf" srcId="{6CC981ED-154A-4987-B1B5-EC95C472767C}" destId="{F648AD8C-06BD-48C8-9B35-F7A65CF761E0}" srcOrd="0" destOrd="0" presId="urn:microsoft.com/office/officeart/2005/8/layout/default"/>
    <dgm:cxn modelId="{7C8C783C-DCEE-4140-B238-E0C5DC902BCB}" type="presOf" srcId="{DF8A0507-6E1E-40B7-9FD0-06479A8A8EA6}" destId="{DA459341-4940-437C-8029-4E27C9C3FB8B}" srcOrd="0" destOrd="0" presId="urn:microsoft.com/office/officeart/2005/8/layout/default"/>
    <dgm:cxn modelId="{50829366-874D-485F-864F-A3E17A212313}" type="presOf" srcId="{E8CC4C32-C67E-4481-9252-63D238A18954}" destId="{B5DA91B1-1B0A-48FE-A8B5-DAEAA8DD29BA}" srcOrd="0" destOrd="0" presId="urn:microsoft.com/office/officeart/2005/8/layout/default"/>
    <dgm:cxn modelId="{0A42A751-1F66-40FA-A4D5-FFEF8CED61AD}" type="presOf" srcId="{5397C2AA-C167-49F2-A0B2-60E43EAD1EB7}" destId="{1CA66EBD-CB2C-4A54-8757-7402A846888D}" srcOrd="0" destOrd="0" presId="urn:microsoft.com/office/officeart/2005/8/layout/default"/>
    <dgm:cxn modelId="{6D896E73-F27B-4B49-967A-1420B51F6241}" type="presOf" srcId="{048D66BA-7FE8-4C18-ACD8-35F918845A4A}" destId="{E3290D70-1FD4-42F8-A9D4-D190BE3BC769}" srcOrd="0" destOrd="0" presId="urn:microsoft.com/office/officeart/2005/8/layout/default"/>
    <dgm:cxn modelId="{0CE2DF87-161B-42A3-ABD9-E689BB882981}" srcId="{DF8A0507-6E1E-40B7-9FD0-06479A8A8EA6}" destId="{724BF1B8-94C9-40D0-B738-C8AEF1F02D6C}" srcOrd="5" destOrd="0" parTransId="{7934495F-7E61-4499-9000-8AFE634CF40D}" sibTransId="{5BDDC9A8-74FF-4EB6-8AF2-B5ACF5DBADD2}"/>
    <dgm:cxn modelId="{7F98078D-239D-41D2-B0CC-545D346A83CA}" srcId="{DF8A0507-6E1E-40B7-9FD0-06479A8A8EA6}" destId="{289CFCA9-852B-43A6-98E7-ABAC336AC295}" srcOrd="0" destOrd="0" parTransId="{2FC56334-CA72-4AFD-84B4-C2CB93764019}" sibTransId="{D6A244D0-8071-4965-81B9-BFBE050BDC3C}"/>
    <dgm:cxn modelId="{FA9AE58E-1DED-44F2-807F-71E4943AEEDE}" srcId="{DF8A0507-6E1E-40B7-9FD0-06479A8A8EA6}" destId="{158BF81A-7D6B-4B25-A2D6-CBC5FD724456}" srcOrd="1" destOrd="0" parTransId="{1C415783-8C5A-43BE-A2B0-5DDE8540A906}" sibTransId="{FEE798A3-4697-4862-B0E8-363ECFD72922}"/>
    <dgm:cxn modelId="{237F5294-547B-47D3-B669-CE16FDD90EF3}" srcId="{DF8A0507-6E1E-40B7-9FD0-06479A8A8EA6}" destId="{A4E90C84-39B5-4B31-A164-7CD12823F376}" srcOrd="3" destOrd="0" parTransId="{60094FD7-9431-424F-A0CD-E8BB2663B491}" sibTransId="{82647040-2669-406F-BED0-19899D111C56}"/>
    <dgm:cxn modelId="{CC3E5795-948B-4C1C-817D-A275C7A35C5E}" srcId="{DF8A0507-6E1E-40B7-9FD0-06479A8A8EA6}" destId="{6CC981ED-154A-4987-B1B5-EC95C472767C}" srcOrd="4" destOrd="0" parTransId="{2D30FB06-4FDE-481E-8D86-8A78DBAC17D2}" sibTransId="{20D66993-CBB5-464E-95A6-43CC2BAB52B4}"/>
    <dgm:cxn modelId="{EBE46098-B2E0-4E9F-87A4-5E5C0C3463F1}" type="presOf" srcId="{158BF81A-7D6B-4B25-A2D6-CBC5FD724456}" destId="{9FB13D35-8A16-4F4B-B54C-273525A000F2}" srcOrd="0" destOrd="0" presId="urn:microsoft.com/office/officeart/2005/8/layout/default"/>
    <dgm:cxn modelId="{9C0E1DBF-E953-47DA-8FB6-9A4FFDBD8723}" srcId="{DF8A0507-6E1E-40B7-9FD0-06479A8A8EA6}" destId="{E8CC4C32-C67E-4481-9252-63D238A18954}" srcOrd="6" destOrd="0" parTransId="{BD35375E-207C-49C3-B784-E81E3F0BAF19}" sibTransId="{9057F626-30EB-4667-8632-BFB24FE9BBF5}"/>
    <dgm:cxn modelId="{8F325BC0-6577-476A-8C60-70693B714114}" srcId="{DF8A0507-6E1E-40B7-9FD0-06479A8A8EA6}" destId="{048D66BA-7FE8-4C18-ACD8-35F918845A4A}" srcOrd="2" destOrd="0" parTransId="{B0767188-7696-4079-8C7A-3269D1C92155}" sibTransId="{52A0E84B-B0B1-4DE0-99CD-766539ABC6B8}"/>
    <dgm:cxn modelId="{817D82E2-A714-4CB9-A4F2-1066559D4330}" srcId="{DF8A0507-6E1E-40B7-9FD0-06479A8A8EA6}" destId="{5397C2AA-C167-49F2-A0B2-60E43EAD1EB7}" srcOrd="7" destOrd="0" parTransId="{6CE29C93-5201-47A1-B900-181E726DED6E}" sibTransId="{5C7C6A46-42AC-44EC-97A1-7E126ED0AA70}"/>
    <dgm:cxn modelId="{D4D6C2F3-3A4B-494E-88F5-B3C183E097A3}" type="presOf" srcId="{724BF1B8-94C9-40D0-B738-C8AEF1F02D6C}" destId="{6BE47EC0-F17B-43CD-A11D-362D950F97F7}" srcOrd="0" destOrd="0" presId="urn:microsoft.com/office/officeart/2005/8/layout/default"/>
    <dgm:cxn modelId="{D2FC173C-9E73-4EC2-ADE4-EF499E269409}" type="presParOf" srcId="{DA459341-4940-437C-8029-4E27C9C3FB8B}" destId="{D56969FB-5DAD-4CBE-BFB4-D2DF6ABB2267}" srcOrd="0" destOrd="0" presId="urn:microsoft.com/office/officeart/2005/8/layout/default"/>
    <dgm:cxn modelId="{002AFAF1-666D-4A8B-B7E2-F93373D85517}" type="presParOf" srcId="{DA459341-4940-437C-8029-4E27C9C3FB8B}" destId="{2263E37B-3514-4012-8D4E-4F33D1E28DD3}" srcOrd="1" destOrd="0" presId="urn:microsoft.com/office/officeart/2005/8/layout/default"/>
    <dgm:cxn modelId="{0FE5B047-A130-4449-9057-23CDBC6A6782}" type="presParOf" srcId="{DA459341-4940-437C-8029-4E27C9C3FB8B}" destId="{9FB13D35-8A16-4F4B-B54C-273525A000F2}" srcOrd="2" destOrd="0" presId="urn:microsoft.com/office/officeart/2005/8/layout/default"/>
    <dgm:cxn modelId="{BA967084-E0F6-4A08-8349-6759462DA029}" type="presParOf" srcId="{DA459341-4940-437C-8029-4E27C9C3FB8B}" destId="{FEEA497E-3C04-477B-A6AC-0B3B0372C96A}" srcOrd="3" destOrd="0" presId="urn:microsoft.com/office/officeart/2005/8/layout/default"/>
    <dgm:cxn modelId="{5F4F91AA-F899-44FD-ADFC-B1B3C0ADF514}" type="presParOf" srcId="{DA459341-4940-437C-8029-4E27C9C3FB8B}" destId="{E3290D70-1FD4-42F8-A9D4-D190BE3BC769}" srcOrd="4" destOrd="0" presId="urn:microsoft.com/office/officeart/2005/8/layout/default"/>
    <dgm:cxn modelId="{E60CB6FE-3D2F-4EB1-980F-0129113451AE}" type="presParOf" srcId="{DA459341-4940-437C-8029-4E27C9C3FB8B}" destId="{A632C9C2-70F5-4E39-AF39-D57E66AF1923}" srcOrd="5" destOrd="0" presId="urn:microsoft.com/office/officeart/2005/8/layout/default"/>
    <dgm:cxn modelId="{D0E34265-F965-4437-9C10-A90DD95BE699}" type="presParOf" srcId="{DA459341-4940-437C-8029-4E27C9C3FB8B}" destId="{CCF9D13A-0DB7-459E-B659-6FFE4DE13C2C}" srcOrd="6" destOrd="0" presId="urn:microsoft.com/office/officeart/2005/8/layout/default"/>
    <dgm:cxn modelId="{39FED863-8594-4817-BB2B-6E4E7E35C98E}" type="presParOf" srcId="{DA459341-4940-437C-8029-4E27C9C3FB8B}" destId="{D3AA9A7F-FBD9-45EA-A86D-ACBA875A7E83}" srcOrd="7" destOrd="0" presId="urn:microsoft.com/office/officeart/2005/8/layout/default"/>
    <dgm:cxn modelId="{8ED830FA-F4A5-4C4C-A2CA-C0E6244420D6}" type="presParOf" srcId="{DA459341-4940-437C-8029-4E27C9C3FB8B}" destId="{F648AD8C-06BD-48C8-9B35-F7A65CF761E0}" srcOrd="8" destOrd="0" presId="urn:microsoft.com/office/officeart/2005/8/layout/default"/>
    <dgm:cxn modelId="{76D8BDFB-789B-4C38-AC8A-0D36FE2B8977}" type="presParOf" srcId="{DA459341-4940-437C-8029-4E27C9C3FB8B}" destId="{ECB64715-DFA5-430D-9EF5-972A0C5B5681}" srcOrd="9" destOrd="0" presId="urn:microsoft.com/office/officeart/2005/8/layout/default"/>
    <dgm:cxn modelId="{3BA0614C-1D5B-4A42-A236-9CA199171FC6}" type="presParOf" srcId="{DA459341-4940-437C-8029-4E27C9C3FB8B}" destId="{6BE47EC0-F17B-43CD-A11D-362D950F97F7}" srcOrd="10" destOrd="0" presId="urn:microsoft.com/office/officeart/2005/8/layout/default"/>
    <dgm:cxn modelId="{B0E13ED0-51FD-4810-82D8-8FD70946C5EF}" type="presParOf" srcId="{DA459341-4940-437C-8029-4E27C9C3FB8B}" destId="{634F4FD6-BEC4-42B1-A6CF-5EB0C3734C86}" srcOrd="11" destOrd="0" presId="urn:microsoft.com/office/officeart/2005/8/layout/default"/>
    <dgm:cxn modelId="{624B8FB8-EB87-4442-B3D2-D4C30F716B5E}" type="presParOf" srcId="{DA459341-4940-437C-8029-4E27C9C3FB8B}" destId="{B5DA91B1-1B0A-48FE-A8B5-DAEAA8DD29BA}" srcOrd="12" destOrd="0" presId="urn:microsoft.com/office/officeart/2005/8/layout/default"/>
    <dgm:cxn modelId="{F41D5EBF-DFB1-470C-A574-A08E998A74D2}" type="presParOf" srcId="{DA459341-4940-437C-8029-4E27C9C3FB8B}" destId="{65E118F5-1A44-46C2-B8AB-F1D9B4187491}" srcOrd="13" destOrd="0" presId="urn:microsoft.com/office/officeart/2005/8/layout/default"/>
    <dgm:cxn modelId="{0A0E121C-01E1-40DA-93EE-143D573999AB}" type="presParOf" srcId="{DA459341-4940-437C-8029-4E27C9C3FB8B}" destId="{1CA66EBD-CB2C-4A54-8757-7402A846888D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50330-4B5A-45FA-A95F-0A409E0CCCB6}">
      <dsp:nvSpPr>
        <dsp:cNvPr id="0" name=""/>
        <dsp:cNvSpPr/>
      </dsp:nvSpPr>
      <dsp:spPr>
        <a:xfrm>
          <a:off x="164" y="0"/>
          <a:ext cx="1991509" cy="18458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0" rIns="19671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Abadi" panose="020B0604020104020204" pitchFamily="34" charset="0"/>
            </a:rPr>
            <a:t>Présentation du thème et des thématiques associées, lien avec la RSE, ESG, VSME</a:t>
          </a:r>
          <a:endParaRPr lang="en-US" sz="1300" kern="1200" dirty="0">
            <a:latin typeface="Abadi" panose="020B0604020104020204" pitchFamily="34" charset="0"/>
          </a:endParaRPr>
        </a:p>
      </dsp:txBody>
      <dsp:txXfrm>
        <a:off x="164" y="738320"/>
        <a:ext cx="1991509" cy="1107481"/>
      </dsp:txXfrm>
    </dsp:sp>
    <dsp:sp modelId="{03DAE9A1-4A12-403C-BB8D-45171D52F5BF}">
      <dsp:nvSpPr>
        <dsp:cNvPr id="0" name=""/>
        <dsp:cNvSpPr/>
      </dsp:nvSpPr>
      <dsp:spPr>
        <a:xfrm>
          <a:off x="164" y="0"/>
          <a:ext cx="1991509" cy="7383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165100" rIns="196717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01</a:t>
          </a:r>
          <a:endParaRPr lang="en-US" sz="2900" kern="1200" dirty="0"/>
        </a:p>
      </dsp:txBody>
      <dsp:txXfrm>
        <a:off x="164" y="0"/>
        <a:ext cx="1991509" cy="738320"/>
      </dsp:txXfrm>
    </dsp:sp>
    <dsp:sp modelId="{BCCDD6EF-84EF-43EE-BE0C-1AACBB1ADC1A}">
      <dsp:nvSpPr>
        <dsp:cNvPr id="0" name=""/>
        <dsp:cNvSpPr/>
      </dsp:nvSpPr>
      <dsp:spPr>
        <a:xfrm>
          <a:off x="2150995" y="0"/>
          <a:ext cx="1991509" cy="18458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0" rIns="19671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Abadi" panose="020B0604020104020204" pitchFamily="34" charset="0"/>
            </a:rPr>
            <a:t>Retour d’expérience des participants dans le traitement de ces thématiques.</a:t>
          </a:r>
          <a:endParaRPr lang="en-US" sz="1300" kern="1200" dirty="0">
            <a:latin typeface="Abadi" panose="020B0604020104020204" pitchFamily="34" charset="0"/>
          </a:endParaRPr>
        </a:p>
      </dsp:txBody>
      <dsp:txXfrm>
        <a:off x="2150995" y="738320"/>
        <a:ext cx="1991509" cy="1107481"/>
      </dsp:txXfrm>
    </dsp:sp>
    <dsp:sp modelId="{6CDE3B6F-4015-4856-B864-7ECA787733E3}">
      <dsp:nvSpPr>
        <dsp:cNvPr id="0" name=""/>
        <dsp:cNvSpPr/>
      </dsp:nvSpPr>
      <dsp:spPr>
        <a:xfrm>
          <a:off x="2150995" y="0"/>
          <a:ext cx="1991509" cy="7383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165100" rIns="196717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02</a:t>
          </a:r>
        </a:p>
      </dsp:txBody>
      <dsp:txXfrm>
        <a:off x="2150995" y="0"/>
        <a:ext cx="1991509" cy="738320"/>
      </dsp:txXfrm>
    </dsp:sp>
    <dsp:sp modelId="{049C72E9-4A09-4538-8D6C-BF95FD6B5C30}">
      <dsp:nvSpPr>
        <dsp:cNvPr id="0" name=""/>
        <dsp:cNvSpPr/>
      </dsp:nvSpPr>
      <dsp:spPr>
        <a:xfrm>
          <a:off x="4301825" y="0"/>
          <a:ext cx="1991509" cy="18458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0" rIns="19671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>
              <a:latin typeface="Abadi" panose="020B0604020104020204" pitchFamily="34" charset="0"/>
            </a:rPr>
            <a:t>Sachant(s) mobilisé(s) pour éclairer les participants.</a:t>
          </a:r>
          <a:endParaRPr lang="en-US" sz="1300" kern="1200" dirty="0">
            <a:latin typeface="Abadi" panose="020B0604020104020204" pitchFamily="34" charset="0"/>
          </a:endParaRPr>
        </a:p>
      </dsp:txBody>
      <dsp:txXfrm>
        <a:off x="4301825" y="738320"/>
        <a:ext cx="1991509" cy="1107481"/>
      </dsp:txXfrm>
    </dsp:sp>
    <dsp:sp modelId="{9875C46C-E383-4007-842B-C6E07817414E}">
      <dsp:nvSpPr>
        <dsp:cNvPr id="0" name=""/>
        <dsp:cNvSpPr/>
      </dsp:nvSpPr>
      <dsp:spPr>
        <a:xfrm>
          <a:off x="4301825" y="0"/>
          <a:ext cx="1991509" cy="7383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165100" rIns="196717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03</a:t>
          </a:r>
        </a:p>
      </dsp:txBody>
      <dsp:txXfrm>
        <a:off x="4301825" y="0"/>
        <a:ext cx="1991509" cy="738320"/>
      </dsp:txXfrm>
    </dsp:sp>
    <dsp:sp modelId="{C34A9009-4B06-4AA9-AA7A-F24DF401FCD4}">
      <dsp:nvSpPr>
        <dsp:cNvPr id="0" name=""/>
        <dsp:cNvSpPr/>
      </dsp:nvSpPr>
      <dsp:spPr>
        <a:xfrm>
          <a:off x="6452821" y="0"/>
          <a:ext cx="1991509" cy="18458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0" rIns="196717" bIns="3302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Abadi" panose="020B0604020104020204" pitchFamily="34" charset="0"/>
            </a:rPr>
            <a:t>Point sur les </a:t>
          </a:r>
          <a:r>
            <a:rPr lang="en-US" sz="1300" kern="1200" dirty="0" err="1">
              <a:latin typeface="Abadi" panose="020B0604020104020204" pitchFamily="34" charset="0"/>
            </a:rPr>
            <a:t>infos</a:t>
          </a:r>
          <a:r>
            <a:rPr lang="en-US" sz="1300" kern="1200" dirty="0">
              <a:latin typeface="Abadi" panose="020B0604020104020204" pitchFamily="34" charset="0"/>
            </a:rPr>
            <a:t> et données </a:t>
          </a:r>
          <a:r>
            <a:rPr lang="en-US" sz="1300" kern="1200" dirty="0" err="1">
              <a:latin typeface="Abadi" panose="020B0604020104020204" pitchFamily="34" charset="0"/>
            </a:rPr>
            <a:t>requises</a:t>
          </a:r>
          <a:r>
            <a:rPr lang="en-US" sz="1300" kern="1200" dirty="0">
              <a:latin typeface="Abadi" panose="020B0604020104020204" pitchFamily="34" charset="0"/>
            </a:rPr>
            <a:t> pour se </a:t>
          </a:r>
          <a:r>
            <a:rPr lang="en-US" sz="1300" kern="1200" dirty="0" err="1">
              <a:latin typeface="Abadi" panose="020B0604020104020204" pitchFamily="34" charset="0"/>
            </a:rPr>
            <a:t>situer</a:t>
          </a:r>
          <a:r>
            <a:rPr lang="en-US" sz="1300" kern="1200" dirty="0">
              <a:latin typeface="Abadi" panose="020B0604020104020204" pitchFamily="34" charset="0"/>
            </a:rPr>
            <a:t> sur </a:t>
          </a:r>
          <a:r>
            <a:rPr lang="en-US" sz="1300" kern="1200" dirty="0" err="1">
              <a:latin typeface="Abadi" panose="020B0604020104020204" pitchFamily="34" charset="0"/>
            </a:rPr>
            <a:t>chaque</a:t>
          </a:r>
          <a:r>
            <a:rPr lang="en-US" sz="1300" kern="1200" dirty="0">
              <a:latin typeface="Abadi" panose="020B0604020104020204" pitchFamily="34" charset="0"/>
            </a:rPr>
            <a:t> </a:t>
          </a:r>
          <a:r>
            <a:rPr lang="en-US" sz="1300" kern="1200" dirty="0" err="1">
              <a:latin typeface="Abadi" panose="020B0604020104020204" pitchFamily="34" charset="0"/>
            </a:rPr>
            <a:t>thématique</a:t>
          </a:r>
          <a:endParaRPr lang="en-US" sz="1300" kern="1200" dirty="0">
            <a:latin typeface="Abadi" panose="020B0604020104020204" pitchFamily="34" charset="0"/>
          </a:endParaRPr>
        </a:p>
      </dsp:txBody>
      <dsp:txXfrm>
        <a:off x="6452821" y="738320"/>
        <a:ext cx="1991509" cy="1107481"/>
      </dsp:txXfrm>
    </dsp:sp>
    <dsp:sp modelId="{AE090EF0-F1F7-4154-A295-61D6226B94CE}">
      <dsp:nvSpPr>
        <dsp:cNvPr id="0" name=""/>
        <dsp:cNvSpPr/>
      </dsp:nvSpPr>
      <dsp:spPr>
        <a:xfrm>
          <a:off x="6452656" y="0"/>
          <a:ext cx="1991509" cy="7383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717" tIns="165100" rIns="196717" bIns="16510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900" kern="1200"/>
            <a:t>04</a:t>
          </a:r>
        </a:p>
      </dsp:txBody>
      <dsp:txXfrm>
        <a:off x="6452656" y="0"/>
        <a:ext cx="1991509" cy="738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969FB-5DAD-4CBE-BFB4-D2DF6ABB2267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Répondre aux attentes de vos clients</a:t>
          </a:r>
        </a:p>
      </dsp:txBody>
      <dsp:txXfrm>
        <a:off x="3080" y="587032"/>
        <a:ext cx="2444055" cy="1466433"/>
      </dsp:txXfrm>
    </dsp:sp>
    <dsp:sp modelId="{9FB13D35-8A16-4F4B-B54C-273525A000F2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Valoriser votre image</a:t>
          </a:r>
        </a:p>
      </dsp:txBody>
      <dsp:txXfrm>
        <a:off x="2691541" y="587032"/>
        <a:ext cx="2444055" cy="1466433"/>
      </dsp:txXfrm>
    </dsp:sp>
    <dsp:sp modelId="{E3290D70-1FD4-42F8-A9D4-D190BE3BC769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Innover pour une croissance durable</a:t>
          </a:r>
        </a:p>
      </dsp:txBody>
      <dsp:txXfrm>
        <a:off x="5380002" y="587032"/>
        <a:ext cx="2444055" cy="1466433"/>
      </dsp:txXfrm>
    </dsp:sp>
    <dsp:sp modelId="{CCF9D13A-0DB7-459E-B659-6FFE4DE13C2C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Améliorer les performances </a:t>
          </a:r>
          <a:endParaRPr lang="fr-FR" sz="2600" kern="1200" dirty="0"/>
        </a:p>
      </dsp:txBody>
      <dsp:txXfrm>
        <a:off x="8068463" y="587032"/>
        <a:ext cx="2444055" cy="1466433"/>
      </dsp:txXfrm>
    </dsp:sp>
    <dsp:sp modelId="{F648AD8C-06BD-48C8-9B35-F7A65CF761E0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Conquerir de nouveaux marchés</a:t>
          </a:r>
          <a:endParaRPr lang="fr-FR" sz="2600" kern="1200" dirty="0"/>
        </a:p>
      </dsp:txBody>
      <dsp:txXfrm>
        <a:off x="3080" y="2297871"/>
        <a:ext cx="2444055" cy="1466433"/>
      </dsp:txXfrm>
    </dsp:sp>
    <dsp:sp modelId="{6BE47EC0-F17B-43CD-A11D-362D950F97F7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Accéder à un meilleur financement</a:t>
          </a:r>
        </a:p>
      </dsp:txBody>
      <dsp:txXfrm>
        <a:off x="2691541" y="2297871"/>
        <a:ext cx="2444055" cy="1466433"/>
      </dsp:txXfrm>
    </dsp:sp>
    <dsp:sp modelId="{B5DA91B1-1B0A-48FE-A8B5-DAEAA8DD29BA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Engager ses collaborateurs</a:t>
          </a:r>
          <a:endParaRPr lang="fr-FR" sz="2600" kern="1200" dirty="0"/>
        </a:p>
      </dsp:txBody>
      <dsp:txXfrm>
        <a:off x="5380002" y="2297871"/>
        <a:ext cx="2444055" cy="1466433"/>
      </dsp:txXfrm>
    </dsp:sp>
    <dsp:sp modelId="{1CA66EBD-CB2C-4A54-8757-7402A846888D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Renforcer la marque employeur</a:t>
          </a:r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C19E91C-9EA8-8492-EA14-C0503A94D9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4D4F8DD-71D4-3D95-DD0C-FE8E2034E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ABB08-435D-402F-9B16-EEAA655CAFD9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85FF9D-DC84-58AA-45B2-D8CAEE7CA7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B83E61-4668-9225-C329-70B43F437E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8D387-D3A8-4FE7-9DB2-40ACEEBEAB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789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4F8D7-E46E-4CED-A4BA-2B9413F31B9A}" type="datetimeFigureOut">
              <a:rPr lang="fr-FR" smtClean="0"/>
              <a:t>01/09/2025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F5EE-2687-46AA-BDD8-49B11B3D915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37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09410-83B0-4506-83A1-40C56FCC107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22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09410-83B0-4506-83A1-40C56FCC107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985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A09410-83B0-4506-83A1-40C56FCC1072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07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ECB7A32C-B86C-73E7-4FC0-F178D0CBA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F703B950-FB4E-4D8A-97A4-2A26C245A7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8A361685-A939-1C09-28BD-1A1FB2F8C5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1897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5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6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066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8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56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9/1/2025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9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9/1/2025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6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9/1/2025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5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05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9/1/2025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9/1/2025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1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3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hyperlink" Target="https://planetrse-toulouse.org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4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0.jp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1.jpg"/><Relationship Id="rId7" Type="http://schemas.openxmlformats.org/officeDocument/2006/relationships/image" Target="../media/image29.pn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ne toile de points reliés">
            <a:extLst>
              <a:ext uri="{FF2B5EF4-FFF2-40B4-BE49-F238E27FC236}">
                <a16:creationId xmlns:a16="http://schemas.microsoft.com/office/drawing/2014/main" id="{05133D36-AC91-B1C9-3D3A-418371FD7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98" r="18547" b="1"/>
          <a:stretch/>
        </p:blipFill>
        <p:spPr>
          <a:xfrm>
            <a:off x="-309712" y="0"/>
            <a:ext cx="12501711" cy="6857990"/>
          </a:xfrm>
          <a:prstGeom prst="rect">
            <a:avLst/>
          </a:prstGeom>
        </p:spPr>
      </p:pic>
      <p:grpSp>
        <p:nvGrpSpPr>
          <p:cNvPr id="88" name="Google Shape;88;p13"/>
          <p:cNvGrpSpPr/>
          <p:nvPr/>
        </p:nvGrpSpPr>
        <p:grpSpPr>
          <a:xfrm>
            <a:off x="-309711" y="2871389"/>
            <a:ext cx="8681884" cy="1227853"/>
            <a:chOff x="0" y="4305300"/>
            <a:chExt cx="8839200" cy="1841780"/>
          </a:xfrm>
        </p:grpSpPr>
        <p:sp>
          <p:nvSpPr>
            <p:cNvPr id="89" name="Google Shape;89;p13"/>
            <p:cNvSpPr/>
            <p:nvPr/>
          </p:nvSpPr>
          <p:spPr>
            <a:xfrm>
              <a:off x="7282960" y="4305300"/>
              <a:ext cx="1556240" cy="1841780"/>
            </a:xfrm>
            <a:prstGeom prst="flowChartDelay">
              <a:avLst/>
            </a:prstGeom>
            <a:solidFill>
              <a:srgbClr val="402E9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0" y="4305300"/>
              <a:ext cx="7291334" cy="1841780"/>
            </a:xfrm>
            <a:prstGeom prst="rect">
              <a:avLst/>
            </a:prstGeom>
            <a:solidFill>
              <a:srgbClr val="402E9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13"/>
          <p:cNvSpPr txBox="1"/>
          <p:nvPr/>
        </p:nvSpPr>
        <p:spPr>
          <a:xfrm>
            <a:off x="209753" y="3086424"/>
            <a:ext cx="7282427" cy="79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7681"/>
              </a:lnSpc>
            </a:pPr>
            <a:r>
              <a:rPr lang="fr-FR"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IMPACT CHALLENGE-R</a:t>
            </a:r>
            <a:endParaRPr sz="4800" dirty="0"/>
          </a:p>
        </p:txBody>
      </p:sp>
      <p:pic>
        <p:nvPicPr>
          <p:cNvPr id="93" name="Google Shape;93;p13" descr="Une image contenant texte, Police, Graphique, capture d’écran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3721" y="4091863"/>
            <a:ext cx="2841901" cy="92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AEC55B-C69F-8DC9-E93A-9D25AFE84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761" y="1177148"/>
            <a:ext cx="4160310" cy="15867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10F1A-E73A-FB53-73D9-FD2DC3F40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C574512-3872-4230-6DAD-FB5E0F102313}"/>
              </a:ext>
            </a:extLst>
          </p:cNvPr>
          <p:cNvGrpSpPr/>
          <p:nvPr/>
        </p:nvGrpSpPr>
        <p:grpSpPr>
          <a:xfrm>
            <a:off x="-440" y="1563329"/>
            <a:ext cx="5945952" cy="945126"/>
            <a:chOff x="-447" y="1514168"/>
            <a:chExt cx="6058671" cy="945126"/>
          </a:xfrm>
        </p:grpSpPr>
        <p:grpSp>
          <p:nvGrpSpPr>
            <p:cNvPr id="8" name="Google Shape;215;p18">
              <a:extLst>
                <a:ext uri="{FF2B5EF4-FFF2-40B4-BE49-F238E27FC236}">
                  <a16:creationId xmlns:a16="http://schemas.microsoft.com/office/drawing/2014/main" id="{CA14E665-94BF-0BBF-524C-D53356BE2458}"/>
                </a:ext>
              </a:extLst>
            </p:cNvPr>
            <p:cNvGrpSpPr/>
            <p:nvPr/>
          </p:nvGrpSpPr>
          <p:grpSpPr>
            <a:xfrm>
              <a:off x="-447" y="1514168"/>
              <a:ext cx="6058671" cy="945126"/>
              <a:chOff x="-859" y="4305300"/>
              <a:chExt cx="11629799" cy="1841780"/>
            </a:xfrm>
          </p:grpSpPr>
          <p:sp>
            <p:nvSpPr>
              <p:cNvPr id="10" name="Google Shape;216;p18">
                <a:extLst>
                  <a:ext uri="{FF2B5EF4-FFF2-40B4-BE49-F238E27FC236}">
                    <a16:creationId xmlns:a16="http://schemas.microsoft.com/office/drawing/2014/main" id="{1FD3CEED-4F9F-9BC5-3975-B49BB217FC15}"/>
                  </a:ext>
                </a:extLst>
              </p:cNvPr>
              <p:cNvSpPr/>
              <p:nvPr/>
            </p:nvSpPr>
            <p:spPr>
              <a:xfrm>
                <a:off x="10211718" y="4305300"/>
                <a:ext cx="1417222" cy="1841780"/>
              </a:xfrm>
              <a:prstGeom prst="flowChartDelay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17;p18">
                <a:extLst>
                  <a:ext uri="{FF2B5EF4-FFF2-40B4-BE49-F238E27FC236}">
                    <a16:creationId xmlns:a16="http://schemas.microsoft.com/office/drawing/2014/main" id="{6265D436-6D34-6A51-C23B-3CA599831888}"/>
                  </a:ext>
                </a:extLst>
              </p:cNvPr>
              <p:cNvSpPr/>
              <p:nvPr/>
            </p:nvSpPr>
            <p:spPr>
              <a:xfrm>
                <a:off x="-859" y="4305300"/>
                <a:ext cx="10212577" cy="1841780"/>
              </a:xfrm>
              <a:prstGeom prst="rect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91;p13">
              <a:extLst>
                <a:ext uri="{FF2B5EF4-FFF2-40B4-BE49-F238E27FC236}">
                  <a16:creationId xmlns:a16="http://schemas.microsoft.com/office/drawing/2014/main" id="{92ADFBE7-DBF4-64AE-0358-6A91CDADD0A4}"/>
                </a:ext>
              </a:extLst>
            </p:cNvPr>
            <p:cNvSpPr txBox="1"/>
            <p:nvPr/>
          </p:nvSpPr>
          <p:spPr>
            <a:xfrm>
              <a:off x="440173" y="1689761"/>
              <a:ext cx="5019995" cy="598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7681"/>
                </a:lnSpc>
              </a:pPr>
              <a:r>
                <a:rPr lang="fr-FR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Session de rebond</a:t>
              </a:r>
              <a:endParaRPr sz="3600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7934940-3297-921D-E2FA-C02F8D852270}"/>
              </a:ext>
            </a:extLst>
          </p:cNvPr>
          <p:cNvGrpSpPr/>
          <p:nvPr/>
        </p:nvGrpSpPr>
        <p:grpSpPr>
          <a:xfrm>
            <a:off x="8591402" y="261070"/>
            <a:ext cx="3421200" cy="903300"/>
            <a:chOff x="7803281" y="988776"/>
            <a:chExt cx="3421200" cy="903300"/>
          </a:xfrm>
        </p:grpSpPr>
        <p:sp>
          <p:nvSpPr>
            <p:cNvPr id="13" name="Google Shape;354;p19">
              <a:extLst>
                <a:ext uri="{FF2B5EF4-FFF2-40B4-BE49-F238E27FC236}">
                  <a16:creationId xmlns:a16="http://schemas.microsoft.com/office/drawing/2014/main" id="{8CD57BA1-A898-6ED6-0E7D-C2F3F3B74089}"/>
                </a:ext>
              </a:extLst>
            </p:cNvPr>
            <p:cNvSpPr/>
            <p:nvPr/>
          </p:nvSpPr>
          <p:spPr>
            <a:xfrm>
              <a:off x="7803281" y="988776"/>
              <a:ext cx="3421200" cy="903300"/>
            </a:xfrm>
            <a:prstGeom prst="roundRect">
              <a:avLst>
                <a:gd name="adj" fmla="val 50000"/>
              </a:avLst>
            </a:prstGeom>
            <a:solidFill>
              <a:srgbClr val="0CB1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lt1"/>
                  </a:solidFill>
                  <a:latin typeface="Abadi" panose="020B0604020104020204" pitchFamily="34" charset="0"/>
                </a:rPr>
                <a:t>Réservé aux membres de Planet’RSE Toulouse</a:t>
              </a:r>
              <a:endParaRPr sz="1600" dirty="0">
                <a:solidFill>
                  <a:schemeClr val="lt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4" name="Google Shape;355;p19">
              <a:extLst>
                <a:ext uri="{FF2B5EF4-FFF2-40B4-BE49-F238E27FC236}">
                  <a16:creationId xmlns:a16="http://schemas.microsoft.com/office/drawing/2014/main" id="{63DC3AD4-E75C-0430-47BA-6526B0031811}"/>
                </a:ext>
              </a:extLst>
            </p:cNvPr>
            <p:cNvSpPr/>
            <p:nvPr/>
          </p:nvSpPr>
          <p:spPr>
            <a:xfrm>
              <a:off x="10306781" y="988776"/>
              <a:ext cx="917700" cy="903300"/>
            </a:xfrm>
            <a:prstGeom prst="flowChartConnector">
              <a:avLst/>
            </a:prstGeom>
            <a:solidFill>
              <a:srgbClr val="3D2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 dirty="0">
                  <a:solidFill>
                    <a:schemeClr val="lt1"/>
                  </a:solidFill>
                  <a:latin typeface="Abadi" panose="020B0604020104020204" pitchFamily="34" charset="0"/>
                </a:rPr>
                <a:t>2H </a:t>
              </a:r>
            </a:p>
          </p:txBody>
        </p:sp>
      </p:grp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C2A66AB8-3488-3776-37D8-B7C2A0103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86" y="3085754"/>
            <a:ext cx="9221675" cy="3029911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ptos" panose="020B0004020202020204" pitchFamily="34" charset="0"/>
              </a:rPr>
              <a:t>Retour d’expérience des organisations engagées dans le parcours</a:t>
            </a:r>
          </a:p>
          <a:p>
            <a:r>
              <a:rPr lang="fr-FR" sz="2400" dirty="0">
                <a:latin typeface="Aptos" panose="020B0004020202020204" pitchFamily="34" charset="0"/>
              </a:rPr>
              <a:t>Partage des actions à IMPACT prévues à court / moyen terme dans le format 60 minutes IMP’ACT</a:t>
            </a:r>
          </a:p>
          <a:p>
            <a:r>
              <a:rPr lang="fr-FR" sz="2400" dirty="0">
                <a:latin typeface="Aptos" panose="020B0004020202020204" pitchFamily="34" charset="0"/>
              </a:rPr>
              <a:t>Présentation des dispositifs d’accompagnement de Planet’RSE Toulouse pour aller plus loin dans l’IMPACT</a:t>
            </a:r>
          </a:p>
          <a:p>
            <a:pPr marL="0" indent="0">
              <a:buNone/>
            </a:pPr>
            <a:endParaRPr lang="fr-FR" sz="2400" dirty="0">
              <a:latin typeface="Aptos" panose="020B0004020202020204" pitchFamily="34" charset="0"/>
            </a:endParaRPr>
          </a:p>
        </p:txBody>
      </p:sp>
      <p:pic>
        <p:nvPicPr>
          <p:cNvPr id="18" name="Google Shape;332;p1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1DB8F69-47B7-88C1-16CB-5E2EE617CA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6490" y="1712014"/>
            <a:ext cx="7316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3;p19" descr="Une image contenant Police, Graphique, logo, Bleu électrique&#10;&#10;Description générée automatiquement">
            <a:extLst>
              <a:ext uri="{FF2B5EF4-FFF2-40B4-BE49-F238E27FC236}">
                <a16:creationId xmlns:a16="http://schemas.microsoft.com/office/drawing/2014/main" id="{5BE8545C-AFFE-E78D-9913-BECF52151E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1614" y="1711320"/>
            <a:ext cx="7316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cercle, Graphique, Police, logo&#10;&#10;Le contenu généré par l’IA peut être incorrect.">
            <a:extLst>
              <a:ext uri="{FF2B5EF4-FFF2-40B4-BE49-F238E27FC236}">
                <a16:creationId xmlns:a16="http://schemas.microsoft.com/office/drawing/2014/main" id="{A26D2FEE-50EF-A28C-B083-9564697D4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40" y="3538037"/>
            <a:ext cx="1238324" cy="123216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1222C58-D6B6-523D-2D0C-38E3259D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16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5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6020A02-33E5-71CE-40AD-7C67B0502EAE}"/>
              </a:ext>
            </a:extLst>
          </p:cNvPr>
          <p:cNvGrpSpPr/>
          <p:nvPr/>
        </p:nvGrpSpPr>
        <p:grpSpPr>
          <a:xfrm>
            <a:off x="-441" y="1563329"/>
            <a:ext cx="4087654" cy="945126"/>
            <a:chOff x="-448" y="1514168"/>
            <a:chExt cx="4165145" cy="945126"/>
          </a:xfrm>
        </p:grpSpPr>
        <p:grpSp>
          <p:nvGrpSpPr>
            <p:cNvPr id="7" name="Google Shape;215;p18">
              <a:extLst>
                <a:ext uri="{FF2B5EF4-FFF2-40B4-BE49-F238E27FC236}">
                  <a16:creationId xmlns:a16="http://schemas.microsoft.com/office/drawing/2014/main" id="{782F0C1C-87EE-F59F-E928-11E514CDDD39}"/>
                </a:ext>
              </a:extLst>
            </p:cNvPr>
            <p:cNvGrpSpPr/>
            <p:nvPr/>
          </p:nvGrpSpPr>
          <p:grpSpPr>
            <a:xfrm>
              <a:off x="-448" y="1514168"/>
              <a:ext cx="4165145" cy="945126"/>
              <a:chOff x="-861" y="4305300"/>
              <a:chExt cx="7995120" cy="1841780"/>
            </a:xfrm>
          </p:grpSpPr>
          <p:sp>
            <p:nvSpPr>
              <p:cNvPr id="9" name="Google Shape;216;p18">
                <a:extLst>
                  <a:ext uri="{FF2B5EF4-FFF2-40B4-BE49-F238E27FC236}">
                    <a16:creationId xmlns:a16="http://schemas.microsoft.com/office/drawing/2014/main" id="{9A2C8178-70A7-E057-FA0E-66097DD5658E}"/>
                  </a:ext>
                </a:extLst>
              </p:cNvPr>
              <p:cNvSpPr/>
              <p:nvPr/>
            </p:nvSpPr>
            <p:spPr>
              <a:xfrm>
                <a:off x="6577037" y="4305300"/>
                <a:ext cx="1417222" cy="1841780"/>
              </a:xfrm>
              <a:prstGeom prst="flowChartDelay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17;p18">
                <a:extLst>
                  <a:ext uri="{FF2B5EF4-FFF2-40B4-BE49-F238E27FC236}">
                    <a16:creationId xmlns:a16="http://schemas.microsoft.com/office/drawing/2014/main" id="{712F462A-7821-E45D-E8B9-D75EB7022B1F}"/>
                  </a:ext>
                </a:extLst>
              </p:cNvPr>
              <p:cNvSpPr/>
              <p:nvPr/>
            </p:nvSpPr>
            <p:spPr>
              <a:xfrm>
                <a:off x="-861" y="4305300"/>
                <a:ext cx="6577898" cy="1841780"/>
              </a:xfrm>
              <a:prstGeom prst="rect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" name="Google Shape;91;p13">
              <a:extLst>
                <a:ext uri="{FF2B5EF4-FFF2-40B4-BE49-F238E27FC236}">
                  <a16:creationId xmlns:a16="http://schemas.microsoft.com/office/drawing/2014/main" id="{98E1FA0D-F29F-2D9C-9FC2-DA94C6CF9422}"/>
                </a:ext>
              </a:extLst>
            </p:cNvPr>
            <p:cNvSpPr txBox="1"/>
            <p:nvPr/>
          </p:nvSpPr>
          <p:spPr>
            <a:xfrm>
              <a:off x="506254" y="1724543"/>
              <a:ext cx="2499343" cy="598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7681"/>
                </a:lnSpc>
              </a:pPr>
              <a:r>
                <a:rPr lang="fr-FR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Agenda</a:t>
              </a:r>
              <a:endParaRPr sz="3600" dirty="0"/>
            </a:p>
          </p:txBody>
        </p:sp>
      </p:grp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5D36194-D79A-30E4-1ECA-CAAF410D6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8177" y="1646619"/>
            <a:ext cx="7076424" cy="9451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>
                <a:latin typeface="Aptos" panose="020B0004020202020204" pitchFamily="34" charset="0"/>
              </a:rPr>
              <a:t>                                                                      La Mêlée – 27 rue d’</a:t>
            </a:r>
            <a:r>
              <a:rPr lang="fr-FR" sz="1600" dirty="0" err="1">
                <a:latin typeface="Aptos" panose="020B0004020202020204" pitchFamily="34" charset="0"/>
              </a:rPr>
              <a:t>Aubuisson</a:t>
            </a:r>
            <a:endParaRPr lang="fr-FR" sz="16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r-FR" b="1" dirty="0">
                <a:latin typeface="Aptos" panose="020B0004020202020204" pitchFamily="34" charset="0"/>
              </a:rPr>
              <a:t>Mardi 2 septembre &gt; 10H-12H</a:t>
            </a:r>
            <a:endParaRPr lang="fr-FR" sz="1800" b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FR" sz="16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16" name="Google Shape;258;p18">
            <a:extLst>
              <a:ext uri="{FF2B5EF4-FFF2-40B4-BE49-F238E27FC236}">
                <a16:creationId xmlns:a16="http://schemas.microsoft.com/office/drawing/2014/main" id="{A3A8030A-08FF-9AF4-BA12-85628F9730D2}"/>
              </a:ext>
            </a:extLst>
          </p:cNvPr>
          <p:cNvSpPr/>
          <p:nvPr/>
        </p:nvSpPr>
        <p:spPr>
          <a:xfrm>
            <a:off x="1275856" y="3087240"/>
            <a:ext cx="1989284" cy="1881214"/>
          </a:xfrm>
          <a:custGeom>
            <a:avLst/>
            <a:gdLst/>
            <a:ahLst/>
            <a:cxnLst/>
            <a:rect l="l" t="t" r="r" b="b"/>
            <a:pathLst>
              <a:path w="1795026" h="1495672" extrusionOk="0">
                <a:moveTo>
                  <a:pt x="0" y="0"/>
                </a:moveTo>
                <a:lnTo>
                  <a:pt x="1795025" y="0"/>
                </a:lnTo>
                <a:lnTo>
                  <a:pt x="1795025" y="1495672"/>
                </a:lnTo>
                <a:lnTo>
                  <a:pt x="0" y="149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14DFAE7-D42C-DBA4-4EDE-351FC3D74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675" y="270305"/>
            <a:ext cx="2159926" cy="86397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C885B14-7713-C9F3-2455-FAFB847BAE55}"/>
              </a:ext>
            </a:extLst>
          </p:cNvPr>
          <p:cNvSpPr txBox="1"/>
          <p:nvPr/>
        </p:nvSpPr>
        <p:spPr>
          <a:xfrm>
            <a:off x="4918177" y="5211381"/>
            <a:ext cx="69296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latin typeface="Aptos" panose="020B0004020202020204" pitchFamily="34" charset="0"/>
              </a:rPr>
              <a:t>                                                                     18H-20H - Lieu à définir</a:t>
            </a:r>
            <a:endParaRPr lang="fr-FR" sz="1600" b="1" u="sng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fr-FR" b="1" u="sng" dirty="0">
              <a:latin typeface="Aptos" panose="020B0004020202020204" pitchFamily="34" charset="0"/>
            </a:endParaRPr>
          </a:p>
          <a:p>
            <a:r>
              <a:rPr lang="fr-FR" sz="2000" b="1" dirty="0">
                <a:latin typeface="Aptos" panose="020B0004020202020204" pitchFamily="34" charset="0"/>
              </a:rPr>
              <a:t>Jeudi 30 octobre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4218949-436E-6501-1649-087AA89CBB62}"/>
              </a:ext>
            </a:extLst>
          </p:cNvPr>
          <p:cNvSpPr txBox="1"/>
          <p:nvPr/>
        </p:nvSpPr>
        <p:spPr>
          <a:xfrm>
            <a:off x="4918176" y="2752463"/>
            <a:ext cx="6776989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2000" b="1" u="sng" dirty="0">
                <a:solidFill>
                  <a:schemeClr val="bg1"/>
                </a:solidFill>
                <a:latin typeface="Aptos" panose="020B0004020202020204" pitchFamily="34" charset="0"/>
              </a:rPr>
              <a:t>                                                                     </a:t>
            </a:r>
            <a:r>
              <a:rPr lang="fr-FR" sz="2000" b="1" dirty="0" err="1">
                <a:latin typeface="Aptos" panose="020B0004020202020204" pitchFamily="34" charset="0"/>
              </a:rPr>
              <a:t>v</a:t>
            </a:r>
            <a:r>
              <a:rPr lang="fr-FR" sz="1600" b="1" dirty="0" err="1">
                <a:latin typeface="Aptos" panose="020B0004020202020204" pitchFamily="34" charset="0"/>
              </a:rPr>
              <a:t>isio</a:t>
            </a:r>
            <a:r>
              <a:rPr lang="fr-FR" sz="1600" b="1" dirty="0">
                <a:latin typeface="Aptos" panose="020B0004020202020204" pitchFamily="34" charset="0"/>
              </a:rPr>
              <a:t> 11H-13H 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</a:endParaRPr>
          </a:p>
          <a:p>
            <a:r>
              <a:rPr lang="fr-FR" sz="2000" b="1" dirty="0">
                <a:latin typeface="Aptos" panose="020B0004020202020204" pitchFamily="34" charset="0"/>
              </a:rPr>
              <a:t>Mercredi 17 septembre </a:t>
            </a:r>
            <a:r>
              <a:rPr lang="fr-FR" sz="2000" dirty="0">
                <a:latin typeface="Aptos" panose="020B0004020202020204" pitchFamily="34" charset="0"/>
              </a:rPr>
              <a:t>&gt; </a:t>
            </a:r>
            <a:r>
              <a:rPr lang="fr-FR" sz="2000" b="1" dirty="0">
                <a:latin typeface="Aptos" panose="020B0004020202020204" pitchFamily="34" charset="0"/>
              </a:rPr>
              <a:t>E</a:t>
            </a:r>
            <a:r>
              <a:rPr lang="fr-FR" sz="2000" dirty="0">
                <a:latin typeface="Aptos" panose="020B0004020202020204" pitchFamily="34" charset="0"/>
              </a:rPr>
              <a:t>nvironnement</a:t>
            </a:r>
            <a:endParaRPr lang="fr-FR" sz="1600" i="1" dirty="0">
              <a:latin typeface="Aptos" panose="020B0004020202020204" pitchFamily="34" charset="0"/>
            </a:endParaRPr>
          </a:p>
          <a:p>
            <a:endParaRPr lang="fr-FR" sz="2000" dirty="0">
              <a:solidFill>
                <a:schemeClr val="bg1"/>
              </a:solidFill>
              <a:highlight>
                <a:srgbClr val="3D217A"/>
              </a:highlight>
              <a:latin typeface="Aptos" panose="020B0004020202020204" pitchFamily="34" charset="0"/>
            </a:endParaRPr>
          </a:p>
          <a:p>
            <a:r>
              <a:rPr lang="fr-FR" sz="2000" b="1" dirty="0">
                <a:latin typeface="Aptos" panose="020B0004020202020204" pitchFamily="34" charset="0"/>
              </a:rPr>
              <a:t>Mercredi 1</a:t>
            </a:r>
            <a:r>
              <a:rPr lang="fr-FR" sz="2000" b="1" baseline="30000" dirty="0">
                <a:latin typeface="Aptos" panose="020B0004020202020204" pitchFamily="34" charset="0"/>
              </a:rPr>
              <a:t>er</a:t>
            </a:r>
            <a:r>
              <a:rPr lang="fr-FR" sz="2000" b="1" dirty="0">
                <a:latin typeface="Aptos" panose="020B0004020202020204" pitchFamily="34" charset="0"/>
              </a:rPr>
              <a:t> octobre </a:t>
            </a:r>
            <a:r>
              <a:rPr lang="fr-FR" sz="2000" dirty="0">
                <a:latin typeface="Aptos" panose="020B0004020202020204" pitchFamily="34" charset="0"/>
              </a:rPr>
              <a:t>&gt; </a:t>
            </a:r>
            <a:r>
              <a:rPr lang="fr-FR" sz="2000" b="1" dirty="0">
                <a:latin typeface="Aptos" panose="020B0004020202020204" pitchFamily="34" charset="0"/>
              </a:rPr>
              <a:t>So</a:t>
            </a:r>
            <a:r>
              <a:rPr lang="fr-FR" sz="2000" dirty="0">
                <a:latin typeface="Aptos" panose="020B0004020202020204" pitchFamily="34" charset="0"/>
              </a:rPr>
              <a:t>cial / Sociétal</a:t>
            </a:r>
          </a:p>
          <a:p>
            <a:endParaRPr lang="fr-FR" sz="2000" i="1" dirty="0">
              <a:latin typeface="Aptos" panose="020B0004020202020204" pitchFamily="34" charset="0"/>
            </a:endParaRPr>
          </a:p>
          <a:p>
            <a:r>
              <a:rPr lang="fr-FR" sz="2000" b="1" dirty="0">
                <a:latin typeface="Aptos" panose="020B0004020202020204" pitchFamily="34" charset="0"/>
              </a:rPr>
              <a:t>Mercredi 15 octobre </a:t>
            </a:r>
            <a:r>
              <a:rPr lang="fr-FR" sz="2000" dirty="0">
                <a:latin typeface="Aptos" panose="020B0004020202020204" pitchFamily="34" charset="0"/>
              </a:rPr>
              <a:t>&gt; </a:t>
            </a:r>
            <a:r>
              <a:rPr lang="fr-FR" sz="2000" b="1" dirty="0">
                <a:latin typeface="Aptos" panose="020B0004020202020204" pitchFamily="34" charset="0"/>
              </a:rPr>
              <a:t>G</a:t>
            </a:r>
            <a:r>
              <a:rPr lang="fr-FR" sz="2000" dirty="0">
                <a:latin typeface="Aptos" panose="020B0004020202020204" pitchFamily="34" charset="0"/>
              </a:rPr>
              <a:t>ouvernance / stratégie</a:t>
            </a:r>
            <a:endParaRPr lang="fr-FR" sz="1600" dirty="0">
              <a:latin typeface="Aptos" panose="020B0004020202020204" pitchFamily="34" charset="0"/>
            </a:endParaRP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2989339E-D8A3-962C-B444-DAAD62396B7F}"/>
              </a:ext>
            </a:extLst>
          </p:cNvPr>
          <p:cNvSpPr/>
          <p:nvPr/>
        </p:nvSpPr>
        <p:spPr>
          <a:xfrm>
            <a:off x="4462206" y="2185232"/>
            <a:ext cx="304800" cy="275265"/>
          </a:xfrm>
          <a:prstGeom prst="rightArrow">
            <a:avLst/>
          </a:prstGeom>
          <a:solidFill>
            <a:srgbClr val="402E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28D20302-6633-3DFC-6EFF-8C09A92536C6}"/>
              </a:ext>
            </a:extLst>
          </p:cNvPr>
          <p:cNvSpPr/>
          <p:nvPr/>
        </p:nvSpPr>
        <p:spPr>
          <a:xfrm>
            <a:off x="4470400" y="3428036"/>
            <a:ext cx="304800" cy="275265"/>
          </a:xfrm>
          <a:prstGeom prst="rightArrow">
            <a:avLst/>
          </a:prstGeom>
          <a:solidFill>
            <a:srgbClr val="402E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C82134B8-5522-E4BC-8345-4DD11C8D1B87}"/>
              </a:ext>
            </a:extLst>
          </p:cNvPr>
          <p:cNvSpPr/>
          <p:nvPr/>
        </p:nvSpPr>
        <p:spPr>
          <a:xfrm>
            <a:off x="4470400" y="4040223"/>
            <a:ext cx="304800" cy="275265"/>
          </a:xfrm>
          <a:prstGeom prst="rightArrow">
            <a:avLst/>
          </a:prstGeom>
          <a:solidFill>
            <a:srgbClr val="402E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FF4D8008-73F5-32A8-6CBA-ABCEFE97C141}"/>
              </a:ext>
            </a:extLst>
          </p:cNvPr>
          <p:cNvSpPr/>
          <p:nvPr/>
        </p:nvSpPr>
        <p:spPr>
          <a:xfrm>
            <a:off x="4462206" y="4645706"/>
            <a:ext cx="304800" cy="275265"/>
          </a:xfrm>
          <a:prstGeom prst="rightArrow">
            <a:avLst/>
          </a:prstGeom>
          <a:solidFill>
            <a:srgbClr val="402E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421FF2D7-D97E-5394-8381-A3D33B2F930C}"/>
              </a:ext>
            </a:extLst>
          </p:cNvPr>
          <p:cNvSpPr/>
          <p:nvPr/>
        </p:nvSpPr>
        <p:spPr>
          <a:xfrm>
            <a:off x="4460977" y="5859446"/>
            <a:ext cx="304800" cy="275265"/>
          </a:xfrm>
          <a:prstGeom prst="rightArrow">
            <a:avLst/>
          </a:prstGeom>
          <a:solidFill>
            <a:srgbClr val="402E9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EC37A8C-C333-B866-2191-ACE0475097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16"/>
            <a:ext cx="2621285" cy="9997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8B54F1A-A88E-2F50-AB86-4B4C762CC8DA}"/>
              </a:ext>
            </a:extLst>
          </p:cNvPr>
          <p:cNvSpPr txBox="1"/>
          <p:nvPr/>
        </p:nvSpPr>
        <p:spPr>
          <a:xfrm>
            <a:off x="4937841" y="1672746"/>
            <a:ext cx="2880851" cy="400110"/>
          </a:xfrm>
          <a:prstGeom prst="rect">
            <a:avLst/>
          </a:prstGeom>
          <a:solidFill>
            <a:srgbClr val="EA5B1B"/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ptos" panose="020B0004020202020204" pitchFamily="34" charset="0"/>
              </a:rPr>
              <a:t>Session de Lancement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F65CBE-AED0-439A-B8AB-143DEBD6C680}"/>
              </a:ext>
            </a:extLst>
          </p:cNvPr>
          <p:cNvSpPr txBox="1"/>
          <p:nvPr/>
        </p:nvSpPr>
        <p:spPr>
          <a:xfrm>
            <a:off x="4918175" y="2752463"/>
            <a:ext cx="3586727" cy="400110"/>
          </a:xfrm>
          <a:prstGeom prst="rect">
            <a:avLst/>
          </a:prstGeom>
          <a:solidFill>
            <a:srgbClr val="EA5B1B"/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ptos" panose="020B0004020202020204" pitchFamily="34" charset="0"/>
              </a:rPr>
              <a:t>Séances Impact </a:t>
            </a:r>
            <a:r>
              <a:rPr lang="fr-FR" sz="2000" b="1" dirty="0" err="1">
                <a:solidFill>
                  <a:schemeClr val="bg1"/>
                </a:solidFill>
                <a:latin typeface="Aptos" panose="020B0004020202020204" pitchFamily="34" charset="0"/>
              </a:rPr>
              <a:t>Challenge-R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9869D26-230D-E1FC-A563-789551A1F470}"/>
              </a:ext>
            </a:extLst>
          </p:cNvPr>
          <p:cNvSpPr txBox="1"/>
          <p:nvPr/>
        </p:nvSpPr>
        <p:spPr>
          <a:xfrm>
            <a:off x="4918176" y="5185254"/>
            <a:ext cx="2880851" cy="400110"/>
          </a:xfrm>
          <a:prstGeom prst="rect">
            <a:avLst/>
          </a:prstGeom>
          <a:solidFill>
            <a:srgbClr val="EA5B1B"/>
          </a:solidFill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Aptos" panose="020B0004020202020204" pitchFamily="34" charset="0"/>
              </a:rPr>
              <a:t>Séquence Rebond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8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665CA8-A680-E148-51A3-33C3D8876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07" t="31099" r="61875"/>
          <a:stretch/>
        </p:blipFill>
        <p:spPr>
          <a:xfrm>
            <a:off x="5343833" y="2219671"/>
            <a:ext cx="1504335" cy="30739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8346A1-2CF0-A635-1C7F-08EF98B02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0" t="21843" r="61753" b="70223"/>
          <a:stretch/>
        </p:blipFill>
        <p:spPr>
          <a:xfrm>
            <a:off x="4536245" y="1700613"/>
            <a:ext cx="3119510" cy="35396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4D4249-AFCE-15B3-11DA-BBDBABD9D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" y="157201"/>
            <a:ext cx="2621285" cy="9997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3FA53-6033-86DC-7ADB-9EDEF2531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027" y="292977"/>
            <a:ext cx="2159926" cy="86397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34D589B-BC67-5586-F3D5-E6DF6CE25A90}"/>
              </a:ext>
            </a:extLst>
          </p:cNvPr>
          <p:cNvGrpSpPr/>
          <p:nvPr/>
        </p:nvGrpSpPr>
        <p:grpSpPr>
          <a:xfrm>
            <a:off x="4924857" y="135776"/>
            <a:ext cx="2342285" cy="1074806"/>
            <a:chOff x="958285" y="127151"/>
            <a:chExt cx="2342285" cy="107480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4C416E6-8A68-9DDD-96AA-30CFC9CF113F}"/>
                </a:ext>
              </a:extLst>
            </p:cNvPr>
            <p:cNvSpPr txBox="1"/>
            <p:nvPr/>
          </p:nvSpPr>
          <p:spPr>
            <a:xfrm>
              <a:off x="958285" y="617182"/>
              <a:ext cx="2342285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E</a:t>
              </a:r>
              <a:r>
                <a:rPr lang="fr-FR" b="1" dirty="0">
                  <a:latin typeface="Aptos" panose="020B0004020202020204" pitchFamily="34" charset="0"/>
                </a:rPr>
                <a:t>NVIRONNEMENT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E19B6DA-839B-3A38-6AE8-0CD65626DA52}"/>
                </a:ext>
              </a:extLst>
            </p:cNvPr>
            <p:cNvSpPr txBox="1"/>
            <p:nvPr/>
          </p:nvSpPr>
          <p:spPr>
            <a:xfrm>
              <a:off x="1919221" y="127151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</p:grpSp>
      <p:pic>
        <p:nvPicPr>
          <p:cNvPr id="10" name="Image 9" descr="Une image contenant Visage humain, personne, homme, plein air&#10;&#10;Le contenu généré par l’IA peut être incorrect.">
            <a:extLst>
              <a:ext uri="{FF2B5EF4-FFF2-40B4-BE49-F238E27FC236}">
                <a16:creationId xmlns:a16="http://schemas.microsoft.com/office/drawing/2014/main" id="{9EC63314-BCE3-08F5-F957-2602A4024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8" y="1452254"/>
            <a:ext cx="1976746" cy="19767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0737701-0529-6334-2F51-1645799ADC88}"/>
              </a:ext>
            </a:extLst>
          </p:cNvPr>
          <p:cNvSpPr txBox="1"/>
          <p:nvPr/>
        </p:nvSpPr>
        <p:spPr>
          <a:xfrm>
            <a:off x="154348" y="3448886"/>
            <a:ext cx="262128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ptos" panose="020B0004020202020204" pitchFamily="34" charset="0"/>
              </a:rPr>
              <a:t>Marc SAUERBREY</a:t>
            </a:r>
          </a:p>
          <a:p>
            <a:pPr algn="ctr"/>
            <a:r>
              <a:rPr lang="fr-FR" sz="1400" b="1" dirty="0">
                <a:latin typeface="Aptos" panose="020B0004020202020204" pitchFamily="34" charset="0"/>
              </a:rPr>
              <a:t>marc.sauerbrey@hotmail.fr</a:t>
            </a:r>
          </a:p>
        </p:txBody>
      </p:sp>
    </p:spTree>
    <p:extLst>
      <p:ext uri="{BB962C8B-B14F-4D97-AF65-F5344CB8AC3E}">
        <p14:creationId xmlns:p14="http://schemas.microsoft.com/office/powerpoint/2010/main" val="1439817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909D1123-854C-13BA-D18B-DD8658A87233}"/>
              </a:ext>
            </a:extLst>
          </p:cNvPr>
          <p:cNvGraphicFramePr>
            <a:graphicFrameLocks/>
          </p:cNvGraphicFramePr>
          <p:nvPr/>
        </p:nvGraphicFramePr>
        <p:xfrm>
          <a:off x="938834" y="2082800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4" name="Groupe 23">
            <a:extLst>
              <a:ext uri="{FF2B5EF4-FFF2-40B4-BE49-F238E27FC236}">
                <a16:creationId xmlns:a16="http://schemas.microsoft.com/office/drawing/2014/main" id="{E47F91E2-C931-171B-B146-8D242C836903}"/>
              </a:ext>
            </a:extLst>
          </p:cNvPr>
          <p:cNvGrpSpPr/>
          <p:nvPr/>
        </p:nvGrpSpPr>
        <p:grpSpPr>
          <a:xfrm>
            <a:off x="4742417" y="127151"/>
            <a:ext cx="2306084" cy="2222349"/>
            <a:chOff x="4107416" y="1867051"/>
            <a:chExt cx="3476125" cy="3453426"/>
          </a:xfrm>
        </p:grpSpPr>
        <p:sp>
          <p:nvSpPr>
            <p:cNvPr id="25" name="Organigramme : Connecteur 24">
              <a:extLst>
                <a:ext uri="{FF2B5EF4-FFF2-40B4-BE49-F238E27FC236}">
                  <a16:creationId xmlns:a16="http://schemas.microsoft.com/office/drawing/2014/main" id="{2047A76C-C45B-2855-B852-F55753FBDDAA}"/>
                </a:ext>
              </a:extLst>
            </p:cNvPr>
            <p:cNvSpPr/>
            <p:nvPr/>
          </p:nvSpPr>
          <p:spPr>
            <a:xfrm>
              <a:off x="4107416" y="1867051"/>
              <a:ext cx="3476125" cy="3453426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3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26" name="Graphique 25" descr="Loupe contour">
              <a:extLst>
                <a:ext uri="{FF2B5EF4-FFF2-40B4-BE49-F238E27FC236}">
                  <a16:creationId xmlns:a16="http://schemas.microsoft.com/office/drawing/2014/main" id="{32ACC6A7-7355-3DB9-71BD-2EAAC712D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93016" y="2114956"/>
              <a:ext cx="1659931" cy="165993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D90FF2F-8190-F29B-097C-9BEB66253C11}"/>
                </a:ext>
              </a:extLst>
            </p:cNvPr>
            <p:cNvSpPr txBox="1"/>
            <p:nvPr/>
          </p:nvSpPr>
          <p:spPr>
            <a:xfrm>
              <a:off x="4505350" y="3387265"/>
              <a:ext cx="2428693" cy="1434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/>
                <a:t>Opportunités et enjeux stratégiques 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2ACDDBA-3CEF-A210-0F34-63F5984CBE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75AE6E-0DAB-DB40-C6E0-839CBA925B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6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A545C55-6155-B6D9-EF68-3C5FC8504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Mesurez-vous votre bilan des émissions de gaz à effet de serre (BEGES) ?</a:t>
            </a:r>
            <a:r>
              <a:rPr lang="fr-FR" dirty="0">
                <a:effectLst/>
              </a:rPr>
              <a:t> </a:t>
            </a:r>
            <a:r>
              <a:rPr lang="fr-FR" dirty="0"/>
              <a:t>Emission directes et / ou indirectes</a:t>
            </a:r>
          </a:p>
          <a:p>
            <a:r>
              <a:rPr lang="fr-FR" dirty="0"/>
              <a:t>A quelle fréquence votre organisation mesure-t-elle ses émissions</a:t>
            </a:r>
          </a:p>
          <a:p>
            <a:r>
              <a:rPr lang="fr-FR" dirty="0"/>
              <a:t>Comment a évolué le bilan carbone sur les 3 dernières années ?</a:t>
            </a:r>
          </a:p>
          <a:p>
            <a:r>
              <a:rPr lang="fr-FR" dirty="0"/>
              <a:t>D'après vos engagements, quels sont les objectifs annuels de réduction de votre empreinte carbone ?</a:t>
            </a:r>
          </a:p>
          <a:p>
            <a:r>
              <a:rPr lang="fr-FR" dirty="0"/>
              <a:t>Mettez-vous en place des mesures pour réduire votre consommation énergétique ?</a:t>
            </a:r>
          </a:p>
          <a:p>
            <a:r>
              <a:rPr lang="fr-FR" dirty="0"/>
              <a:t>Quelle part de votre effectif utilise la mobilité douce pour se rendre au travail </a:t>
            </a:r>
          </a:p>
          <a:p>
            <a:r>
              <a:rPr lang="fr-FR" dirty="0"/>
              <a:t>Quelles sont les actions mises en place par l'organisation pour favoriser la mobilité douce et limiter l'émission de GES liée aux déplacements professionnels ?</a:t>
            </a:r>
          </a:p>
          <a:p>
            <a:r>
              <a:rPr lang="fr-FR" dirty="0"/>
              <a:t>Quelle part de votre chiffre d’affaires ou de votre budget est consacrée à la  compensation ou séquestration carbone volontaire ?</a:t>
            </a:r>
          </a:p>
          <a:p>
            <a:r>
              <a:rPr lang="fr-FR" dirty="0"/>
              <a:t>Votre organisation ou celle qui héberge vos bureaux </a:t>
            </a:r>
            <a:r>
              <a:rPr lang="fr-FR" dirty="0" err="1"/>
              <a:t>fait-elle</a:t>
            </a:r>
            <a:r>
              <a:rPr lang="fr-FR" dirty="0"/>
              <a:t> appel à un fournisseur d’énergie verte 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2288B0-0F19-3FAA-94B8-FF6565860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914" y="365125"/>
            <a:ext cx="3073236" cy="134699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2E7D9DD-1EF4-D42D-2062-D2CA98C45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254AB6-9A33-E2AD-5C08-A818DB317A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61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8EA4A4-AB3F-8696-DADF-A6151B85B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fr-FR" dirty="0"/>
              <a:t>Alignement accords de Paris (-80 % d’ici 2050)</a:t>
            </a:r>
          </a:p>
          <a:p>
            <a:pPr fontAlgn="ctr"/>
            <a:r>
              <a:rPr lang="fr-FR" dirty="0"/>
              <a:t>Remplacement flotte thermique par véhicules électriques ou hybrides.</a:t>
            </a:r>
          </a:p>
          <a:p>
            <a:pPr fontAlgn="ctr"/>
            <a:r>
              <a:rPr lang="fr-FR" dirty="0"/>
              <a:t>Politique voyages</a:t>
            </a:r>
          </a:p>
          <a:p>
            <a:pPr fontAlgn="ctr"/>
            <a:r>
              <a:rPr lang="fr-FR" dirty="0"/>
              <a:t>Isolation bâtiments</a:t>
            </a:r>
          </a:p>
          <a:p>
            <a:pPr fontAlgn="ctr"/>
            <a:r>
              <a:rPr lang="fr-FR" dirty="0"/>
              <a:t>Contrat énergie renouvelables.</a:t>
            </a:r>
          </a:p>
          <a:p>
            <a:pPr fontAlgn="ctr"/>
            <a:r>
              <a:rPr lang="fr-FR" dirty="0"/>
              <a:t>Embarquer ses fournisseurs</a:t>
            </a:r>
          </a:p>
          <a:p>
            <a:pPr fontAlgn="ctr"/>
            <a:r>
              <a:rPr lang="fr-FR" dirty="0"/>
              <a:t>Eco-conception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CCCBB7-78A3-33AB-891D-1E6F4484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206" y="558027"/>
            <a:ext cx="3237289" cy="12747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DD08E1-7CB1-0D7C-4418-ACCF1DAFA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68" y="1575066"/>
            <a:ext cx="1663786" cy="9970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2A64D78-8C75-1A21-77F5-47F930C34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7161A1-62DE-4AA5-2451-DA9D9354A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1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1F04AD-1F3E-A2FB-B84F-E24AB5B1C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fr-FR" dirty="0"/>
              <a:t>Votre organisation a-t-elle réalisé une analyse de cycle de vie pour ses produits / services ?</a:t>
            </a:r>
          </a:p>
          <a:p>
            <a:r>
              <a:rPr lang="fr-FR" dirty="0"/>
              <a:t>Pour quel pourcentage de vos produits / services avez-vous mis en place une démarche d’éco-conception ?</a:t>
            </a:r>
          </a:p>
          <a:p>
            <a:r>
              <a:rPr lang="fr-FR" dirty="0"/>
              <a:t>Quel pourcentage des matériaux utilisés pour le processus de production des biens et/ou services proposés par votre organisation étaient d’origine recyclée, reconditionnée ou de seconde main l'année dernière ?</a:t>
            </a:r>
          </a:p>
          <a:p>
            <a:r>
              <a:rPr lang="fr-FR" dirty="0"/>
              <a:t>Concernant les déchets liés à la gestion de votre organisation, quelles sont les actions mises en place ?</a:t>
            </a:r>
          </a:p>
          <a:p>
            <a:r>
              <a:rPr lang="fr-FR" dirty="0"/>
              <a:t>Quelle part des déchets produits par votre organisation sont recyclés ou </a:t>
            </a:r>
            <a:r>
              <a:rPr lang="fr-FR" dirty="0" err="1"/>
              <a:t>ré-employés</a:t>
            </a:r>
            <a:r>
              <a:rPr lang="fr-FR" dirty="0"/>
              <a:t> ?</a:t>
            </a:r>
          </a:p>
          <a:p>
            <a:r>
              <a:rPr lang="fr-FR" dirty="0"/>
              <a:t>Suivi mensuel m³ eau/unités.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CD216E-AE63-02DA-4CD5-289D69BF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0003" y="567761"/>
            <a:ext cx="2569262" cy="11731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8F42812-B49D-45EB-1587-3262FACC1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D087C97-D3F9-766C-EB07-D9CD959C6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59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DA58EF-0BBB-8DC2-1589-4ED0F17E8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Quel est l’état d’avancement de votre organisation dans sa démarche biodiversité ?</a:t>
            </a:r>
          </a:p>
          <a:p>
            <a:r>
              <a:rPr lang="fr-FR" dirty="0"/>
              <a:t>Y a-t-il une démarche de prévention des impacts sur faune/flore </a:t>
            </a:r>
          </a:p>
          <a:p>
            <a:r>
              <a:rPr lang="fr-FR" dirty="0"/>
              <a:t>Existe-t-il des actions de réhabilitation : remise en état sols, dépollution, replantation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6F5EBE-A31C-4E62-99E3-B28EF06BB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23" y="567761"/>
            <a:ext cx="2569262" cy="11731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EB1F6C-88F2-5FE0-09FB-15FD8953A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1F9B40-093E-CC27-D1C5-53BF15BF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68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87A10B-6382-DF36-CE30-0720ED839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/>
            <a:r>
              <a:rPr lang="fr-FR" dirty="0"/>
              <a:t>Corridor de biodiversité autour de l’entreprises</a:t>
            </a:r>
          </a:p>
          <a:p>
            <a:pPr fontAlgn="ctr"/>
            <a:r>
              <a:rPr lang="fr-FR" dirty="0"/>
              <a:t>Toitures végétalisées </a:t>
            </a:r>
          </a:p>
          <a:p>
            <a:pPr fontAlgn="ctr"/>
            <a:r>
              <a:rPr lang="fr-FR" dirty="0"/>
              <a:t>Participation à des programmes de soutien de la biodiversité </a:t>
            </a:r>
          </a:p>
          <a:p>
            <a:pPr fontAlgn="ctr"/>
            <a:r>
              <a:rPr lang="fr-FR" dirty="0"/>
              <a:t>Réduction solvants par remplacement produits à base aqueuse.</a:t>
            </a:r>
          </a:p>
          <a:p>
            <a:pPr fontAlgn="ctr"/>
            <a:r>
              <a:rPr lang="fr-FR" dirty="0"/>
              <a:t>Mise en place récupération eau pluie pour nettoyage extérieur.</a:t>
            </a:r>
          </a:p>
          <a:p>
            <a:pPr fontAlgn="ctr"/>
            <a:r>
              <a:rPr lang="fr-FR" dirty="0"/>
              <a:t>Réutilisation chutes de production ou vente filière recyclage.</a:t>
            </a:r>
          </a:p>
          <a:p>
            <a:pPr fontAlgn="ctr"/>
            <a:endParaRPr lang="fr-FR" dirty="0"/>
          </a:p>
          <a:p>
            <a:pPr fontAlgn="ctr"/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982B85-7F2B-FC21-E893-368A82A28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23" y="567761"/>
            <a:ext cx="2569262" cy="11731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44558E0-66A7-C8CA-21EB-2F6C1BF97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39" y="1584800"/>
            <a:ext cx="1663786" cy="9970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2D7A000-BB24-6DED-1AAF-2E6640527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A43BB9-D0FC-ED07-F28B-C283467C1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2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48EFED3-BD1F-5305-E102-DF2D53DA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478" y="3066350"/>
            <a:ext cx="6597989" cy="363873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0A7D89-0EEA-3938-6432-C1263E244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11" y="127861"/>
            <a:ext cx="6312224" cy="372129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2FB78B-6981-B7EE-47FC-4C38A03BD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2195" y="135776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1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5"/>
          <p:cNvSpPr txBox="1"/>
          <p:nvPr/>
        </p:nvSpPr>
        <p:spPr>
          <a:xfrm>
            <a:off x="2411246" y="300400"/>
            <a:ext cx="5965838" cy="8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fr-FR" sz="2667" b="1" dirty="0">
                <a:solidFill>
                  <a:srgbClr val="3D217A"/>
                </a:solidFill>
                <a:latin typeface="Arial"/>
                <a:ea typeface="Arial"/>
                <a:cs typeface="Arial"/>
                <a:sym typeface="Arial"/>
              </a:rPr>
              <a:t>L’association Planet’RSE Toulouse, </a:t>
            </a:r>
          </a:p>
          <a:p>
            <a:r>
              <a:rPr lang="fr-FR" sz="2667" b="1" dirty="0">
                <a:solidFill>
                  <a:srgbClr val="3D217A"/>
                </a:solidFill>
                <a:latin typeface="Arial"/>
                <a:ea typeface="Arial"/>
                <a:cs typeface="Arial"/>
                <a:sym typeface="Arial"/>
              </a:rPr>
              <a:t>vous connaissez ? </a:t>
            </a:r>
            <a:endParaRPr sz="1200" dirty="0"/>
          </a:p>
        </p:txBody>
      </p:sp>
      <p:sp>
        <p:nvSpPr>
          <p:cNvPr id="115" name="Google Shape;115;p15"/>
          <p:cNvSpPr txBox="1"/>
          <p:nvPr/>
        </p:nvSpPr>
        <p:spPr>
          <a:xfrm>
            <a:off x="3462103" y="3277955"/>
            <a:ext cx="2590800" cy="26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r>
              <a:rPr lang="fr-FR" sz="1333" b="1" u="sng" dirty="0">
                <a:solidFill>
                  <a:srgbClr val="EA5B1B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https://planetrse-toulouse.org/</a:t>
            </a:r>
            <a:r>
              <a:rPr lang="fr-FR" sz="1333" b="1" dirty="0">
                <a:solidFill>
                  <a:srgbClr val="EA5B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>
              <a:solidFill>
                <a:srgbClr val="EA5B1B"/>
              </a:solidFill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3473435" y="1621280"/>
            <a:ext cx="8089299" cy="135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/>
            <a:r>
              <a:rPr lang="fr-FR" sz="1200" dirty="0">
                <a:solidFill>
                  <a:srgbClr val="3D217A"/>
                </a:solidFill>
                <a:latin typeface="Arial"/>
                <a:ea typeface="Arial"/>
                <a:cs typeface="Arial"/>
                <a:sym typeface="Arial"/>
              </a:rPr>
              <a:t>L’association Planet’RSE Toulouse a été créée en 2016. Sa vocation est de favoriser le développement de la Responsabilité Sociétale sur son territoire (en photo les membres du Conseil d’Administration).</a:t>
            </a:r>
            <a:endParaRPr sz="1200" dirty="0"/>
          </a:p>
          <a:p>
            <a:pPr algn="just"/>
            <a:endParaRPr sz="1200" dirty="0">
              <a:solidFill>
                <a:srgbClr val="3D217A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/>
            <a:r>
              <a:rPr lang="fr-FR" sz="1200" dirty="0">
                <a:solidFill>
                  <a:srgbClr val="3D217A"/>
                </a:solidFill>
                <a:latin typeface="Arial"/>
                <a:ea typeface="Arial"/>
                <a:cs typeface="Arial"/>
                <a:sym typeface="Arial"/>
              </a:rPr>
              <a:t>La RSE a beaucoup évolué toutes ces dernières années, avec des ambitions et, forcément, des formes différentes. </a:t>
            </a:r>
            <a:endParaRPr sz="1200" dirty="0">
              <a:solidFill>
                <a:srgbClr val="3D217A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/>
            <a:endParaRPr sz="1200" dirty="0">
              <a:solidFill>
                <a:srgbClr val="3D217A"/>
              </a:solidFill>
            </a:endParaRPr>
          </a:p>
          <a:p>
            <a:pPr algn="just"/>
            <a:r>
              <a:rPr lang="fr-FR" sz="1200" dirty="0">
                <a:solidFill>
                  <a:srgbClr val="3D217A"/>
                </a:solidFill>
                <a:latin typeface="Arial"/>
                <a:ea typeface="Arial"/>
                <a:cs typeface="Arial"/>
                <a:sym typeface="Arial"/>
              </a:rPr>
              <a:t>L'association Planet'RSE Toulouse milite et agit pour </a:t>
            </a:r>
            <a:r>
              <a:rPr lang="fr-FR" sz="1200" b="1" dirty="0">
                <a:solidFill>
                  <a:srgbClr val="3D217A"/>
                </a:solidFill>
                <a:latin typeface="Arial"/>
                <a:ea typeface="Arial"/>
                <a:cs typeface="Arial"/>
                <a:sym typeface="Arial"/>
              </a:rPr>
              <a:t>une RSE réellement transformative, une RSE plus stratégique, plus incarnée et mieux valorisée.</a:t>
            </a:r>
            <a:endParaRPr sz="1200" dirty="0">
              <a:solidFill>
                <a:srgbClr val="3D217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15" descr="Une image contenant Visage humain, personne, habits, sourir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t="9609" r="14530"/>
          <a:stretch/>
        </p:blipFill>
        <p:spPr>
          <a:xfrm>
            <a:off x="367753" y="1618424"/>
            <a:ext cx="2845917" cy="1693009"/>
          </a:xfrm>
          <a:prstGeom prst="chevron">
            <a:avLst>
              <a:gd name="adj" fmla="val 35233"/>
            </a:avLst>
          </a:prstGeom>
          <a:noFill/>
          <a:ln>
            <a:noFill/>
          </a:ln>
        </p:spPr>
      </p:pic>
      <p:sp>
        <p:nvSpPr>
          <p:cNvPr id="118" name="Google Shape;118;p15"/>
          <p:cNvSpPr/>
          <p:nvPr/>
        </p:nvSpPr>
        <p:spPr>
          <a:xfrm>
            <a:off x="3841081" y="4146279"/>
            <a:ext cx="1727200" cy="348813"/>
          </a:xfrm>
          <a:prstGeom prst="roundRect">
            <a:avLst>
              <a:gd name="adj" fmla="val 50000"/>
            </a:avLst>
          </a:prstGeom>
          <a:solidFill>
            <a:srgbClr val="3D217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fr-FR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S’INSPIRER</a:t>
            </a:r>
            <a:endParaRPr sz="1200" dirty="0"/>
          </a:p>
        </p:txBody>
      </p:sp>
      <p:sp>
        <p:nvSpPr>
          <p:cNvPr id="119" name="Google Shape;119;p15"/>
          <p:cNvSpPr/>
          <p:nvPr/>
        </p:nvSpPr>
        <p:spPr>
          <a:xfrm>
            <a:off x="7036223" y="4177180"/>
            <a:ext cx="1727200" cy="348813"/>
          </a:xfrm>
          <a:prstGeom prst="roundRect">
            <a:avLst>
              <a:gd name="adj" fmla="val 50000"/>
            </a:avLst>
          </a:prstGeom>
          <a:solidFill>
            <a:srgbClr val="3D217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fr-FR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S’IMPLIQUER</a:t>
            </a:r>
            <a:endParaRPr sz="1200" dirty="0"/>
          </a:p>
        </p:txBody>
      </p:sp>
      <p:sp>
        <p:nvSpPr>
          <p:cNvPr id="120" name="Google Shape;120;p15"/>
          <p:cNvSpPr/>
          <p:nvPr/>
        </p:nvSpPr>
        <p:spPr>
          <a:xfrm>
            <a:off x="10044445" y="4172011"/>
            <a:ext cx="1727200" cy="348813"/>
          </a:xfrm>
          <a:prstGeom prst="roundRect">
            <a:avLst>
              <a:gd name="adj" fmla="val 50000"/>
            </a:avLst>
          </a:prstGeom>
          <a:solidFill>
            <a:srgbClr val="3D217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fr-FR" sz="1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 TRANS-FORMER</a:t>
            </a:r>
            <a:endParaRPr sz="1200" dirty="0"/>
          </a:p>
        </p:txBody>
      </p:sp>
      <p:pic>
        <p:nvPicPr>
          <p:cNvPr id="121" name="Google Shape;121;p15" descr="Une image contenant Visage humain, texte, verres, Police&#10;&#10;Description générée automatiquement"/>
          <p:cNvPicPr preferRelativeResize="0"/>
          <p:nvPr/>
        </p:nvPicPr>
        <p:blipFill rotWithShape="1">
          <a:blip r:embed="rId5">
            <a:alphaModFix/>
          </a:blip>
          <a:srcRect l="2659" t="20043" r="67999" b="21727"/>
          <a:stretch/>
        </p:blipFill>
        <p:spPr>
          <a:xfrm>
            <a:off x="3734367" y="4618203"/>
            <a:ext cx="563719" cy="63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 descr="Une image contenant texte, Police, Graphique, graphisme&#10;&#10;Description générée automatiquem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26388" y="4625825"/>
            <a:ext cx="609600" cy="610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5" descr="Une image contenant texte, capture d’écran, Marque, Police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 r="61716" b="73691"/>
          <a:stretch/>
        </p:blipFill>
        <p:spPr>
          <a:xfrm>
            <a:off x="10858156" y="5155028"/>
            <a:ext cx="1245757" cy="52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5" descr="Une image contenant texte, Graphique, graphisme, affich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10655" y="5028323"/>
            <a:ext cx="677722" cy="1053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 descr="Une image contenant Police, texte, logo, capture d’écran&#10;&#10;Description générée automatiquement"/>
          <p:cNvPicPr preferRelativeResize="0"/>
          <p:nvPr/>
        </p:nvPicPr>
        <p:blipFill rotWithShape="1">
          <a:blip r:embed="rId9">
            <a:alphaModFix/>
          </a:blip>
          <a:srcRect l="8676" t="14435" r="7342" b="14434"/>
          <a:stretch/>
        </p:blipFill>
        <p:spPr>
          <a:xfrm>
            <a:off x="6670028" y="4653371"/>
            <a:ext cx="1574800" cy="74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 descr="Une image contenant texte, Police, cercle, Graphique&#10;&#10;Description générée automatiquement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128645" y="5530654"/>
            <a:ext cx="762191" cy="76219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5"/>
          <p:cNvSpPr/>
          <p:nvPr/>
        </p:nvSpPr>
        <p:spPr>
          <a:xfrm>
            <a:off x="1473672" y="3413985"/>
            <a:ext cx="1466880" cy="6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endParaRPr sz="1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Google Shape;128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54708" y="4625825"/>
            <a:ext cx="1351915" cy="52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5" descr="Une image contenant texte, Police, logo, capture d’écran&#10;&#10;Description générée automatiquement"/>
          <p:cNvPicPr preferRelativeResize="0"/>
          <p:nvPr/>
        </p:nvPicPr>
        <p:blipFill rotWithShape="1">
          <a:blip r:embed="rId12">
            <a:alphaModFix/>
          </a:blip>
          <a:srcRect b="78013"/>
          <a:stretch/>
        </p:blipFill>
        <p:spPr>
          <a:xfrm>
            <a:off x="3619245" y="5911749"/>
            <a:ext cx="2214333" cy="52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681429" y="5329460"/>
            <a:ext cx="2152149" cy="51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F3185A2-D1B9-9A87-EA51-2E61120F4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572" y="300400"/>
            <a:ext cx="2159926" cy="863970"/>
          </a:xfrm>
          <a:prstGeom prst="rect">
            <a:avLst/>
          </a:prstGeom>
        </p:spPr>
      </p:pic>
      <p:pic>
        <p:nvPicPr>
          <p:cNvPr id="4" name="Image 3" descr="Une image contenant cercle, Graphique, Police, logo&#10;&#10;Le contenu généré par l’IA peut être incorrect.">
            <a:extLst>
              <a:ext uri="{FF2B5EF4-FFF2-40B4-BE49-F238E27FC236}">
                <a16:creationId xmlns:a16="http://schemas.microsoft.com/office/drawing/2014/main" id="{D91FFB3A-1A56-5290-1C95-F9E96EBE32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88" y="4588274"/>
            <a:ext cx="662573" cy="659276"/>
          </a:xfrm>
          <a:prstGeom prst="rect">
            <a:avLst/>
          </a:prstGeom>
        </p:spPr>
      </p:pic>
      <p:pic>
        <p:nvPicPr>
          <p:cNvPr id="5" name="Google Shape;188;p17">
            <a:extLst>
              <a:ext uri="{FF2B5EF4-FFF2-40B4-BE49-F238E27FC236}">
                <a16:creationId xmlns:a16="http://schemas.microsoft.com/office/drawing/2014/main" id="{E486F0F9-EA6E-178B-6855-73F053DDA53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8087" y="4699375"/>
            <a:ext cx="3318027" cy="126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AA6CB90-50D2-B419-4B95-9FAF28B728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109" y="5359092"/>
            <a:ext cx="1878739" cy="7165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5D7B89-D7FC-2AB5-BC04-01AC9B06F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7525"/>
            <a:ext cx="10515600" cy="4351338"/>
          </a:xfrm>
        </p:spPr>
        <p:txBody>
          <a:bodyPr/>
          <a:lstStyle/>
          <a:p>
            <a:r>
              <a:rPr lang="fr-FR" dirty="0"/>
              <a:t>Quel type d'associations soutenez-vous principalement ?</a:t>
            </a:r>
          </a:p>
          <a:p>
            <a:r>
              <a:rPr lang="fr-FR" dirty="0"/>
              <a:t>D'où proviennent les achats de votre organisation réalisés auprès de prestaires et fournisseurs ?</a:t>
            </a:r>
          </a:p>
          <a:p>
            <a:r>
              <a:rPr lang="fr-FR" dirty="0"/>
              <a:t>Quel pourcentage des matériaux utilisés pour le processus de production des biens et/ou services proposés par votre organisation étaient d’origine recyclée, reconditionnée ou de seconde main l'année dernière ?</a:t>
            </a:r>
          </a:p>
          <a:p>
            <a:r>
              <a:rPr lang="fr-FR" dirty="0"/>
              <a:t>Quel part de votre CA provient de l’économie circulaire 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6F8887-5138-B76D-B81F-A35423EB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51" y="586996"/>
            <a:ext cx="2655355" cy="825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3DF3A2E-62EB-59EF-BE94-F49238556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A0F395-F144-E64B-F26A-B4A57311B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9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DB164A-1164-F920-4A57-FC5124A26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Achats locaux : 80 % des achats sont locaux sur les catégories éligibles</a:t>
            </a:r>
          </a:p>
          <a:p>
            <a:r>
              <a:rPr lang="fr-FR" dirty="0"/>
              <a:t>Soutenir des initiatives a impact locale / associations</a:t>
            </a:r>
          </a:p>
          <a:p>
            <a:r>
              <a:rPr lang="fr-FR" dirty="0"/>
              <a:t>Faire évoluer son modèle économique pour maximiser la circularité</a:t>
            </a:r>
          </a:p>
          <a:p>
            <a:r>
              <a:rPr lang="fr-FR" dirty="0"/>
              <a:t>Intégrer l’écologie industrielle et territoriale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34E2E9-6435-C8B2-AD53-209416AF0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525774"/>
            <a:ext cx="1663786" cy="9970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8B80850-8C68-3210-2394-B11C9622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45" y="782671"/>
            <a:ext cx="2655355" cy="8255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CBEFB47-E39D-0CED-9E93-F1220436C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62BA56-BC95-D202-6A6C-2BC5107F4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31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6A182-FDB1-52F7-E382-0E1F0D8ED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10F9FAE-188E-02F6-ABA8-A9B688A0E0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0" t="31099" r="81482"/>
          <a:stretch/>
        </p:blipFill>
        <p:spPr>
          <a:xfrm>
            <a:off x="3545061" y="2098483"/>
            <a:ext cx="1410929" cy="3073986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5221C39A-6103-0494-B192-2E38698AE8AB}"/>
              </a:ext>
            </a:extLst>
          </p:cNvPr>
          <p:cNvGrpSpPr/>
          <p:nvPr/>
        </p:nvGrpSpPr>
        <p:grpSpPr>
          <a:xfrm>
            <a:off x="6242268" y="1685530"/>
            <a:ext cx="3532628" cy="3486940"/>
            <a:chOff x="6291429" y="2636275"/>
            <a:chExt cx="3532628" cy="348694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60F142A-9397-4178-F565-A9CC77E0F3B0}"/>
                </a:ext>
              </a:extLst>
            </p:cNvPr>
            <p:cNvGrpSpPr/>
            <p:nvPr/>
          </p:nvGrpSpPr>
          <p:grpSpPr>
            <a:xfrm>
              <a:off x="6291429" y="2636275"/>
              <a:ext cx="3252621" cy="3486940"/>
              <a:chOff x="4469959" y="1445342"/>
              <a:chExt cx="3252621" cy="348694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FA52619F-6C98-561B-7684-6EA7FEC26D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35000"/>
              </a:blip>
              <a:srcRect l="39093" t="21843" r="22335"/>
              <a:stretch/>
            </p:blipFill>
            <p:spPr>
              <a:xfrm>
                <a:off x="4589060" y="1445342"/>
                <a:ext cx="3133520" cy="348694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08F5C2B-74FD-817D-0376-9A75AD06AB7B}"/>
                  </a:ext>
                </a:extLst>
              </p:cNvPr>
              <p:cNvSpPr/>
              <p:nvPr/>
            </p:nvSpPr>
            <p:spPr>
              <a:xfrm>
                <a:off x="4469959" y="3691620"/>
                <a:ext cx="1667722" cy="1200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D0171B-EAC9-0CCE-B62A-81DAB2689CDC}"/>
                </a:ext>
              </a:extLst>
            </p:cNvPr>
            <p:cNvSpPr/>
            <p:nvPr/>
          </p:nvSpPr>
          <p:spPr>
            <a:xfrm>
              <a:off x="8156335" y="5638800"/>
              <a:ext cx="1667722" cy="484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DD3890CC-7BC9-0FBA-F1BA-4C91F41C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87" t="88289" r="22233" b="-1"/>
          <a:stretch/>
        </p:blipFill>
        <p:spPr>
          <a:xfrm>
            <a:off x="6749391" y="4649954"/>
            <a:ext cx="1541877" cy="5225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186B2F-53B7-0C1C-4957-4F5A58B0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93" t="72239" r="41962"/>
          <a:stretch/>
        </p:blipFill>
        <p:spPr>
          <a:xfrm>
            <a:off x="5096918" y="3936370"/>
            <a:ext cx="1539053" cy="1238510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1652DE15-C18B-6136-79C1-E4071292A4B4}"/>
              </a:ext>
            </a:extLst>
          </p:cNvPr>
          <p:cNvSpPr/>
          <p:nvPr/>
        </p:nvSpPr>
        <p:spPr>
          <a:xfrm rot="10800000">
            <a:off x="8519143" y="4856138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65E5B753-88F5-E850-AB01-92E005650231}"/>
              </a:ext>
            </a:extLst>
          </p:cNvPr>
          <p:cNvSpPr/>
          <p:nvPr/>
        </p:nvSpPr>
        <p:spPr>
          <a:xfrm rot="10800000">
            <a:off x="6818096" y="4188503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7191A33-34D1-860F-6683-0F0C37B9332F}"/>
              </a:ext>
            </a:extLst>
          </p:cNvPr>
          <p:cNvGrpSpPr/>
          <p:nvPr/>
        </p:nvGrpSpPr>
        <p:grpSpPr>
          <a:xfrm>
            <a:off x="3525675" y="879884"/>
            <a:ext cx="2375322" cy="1069019"/>
            <a:chOff x="3571971" y="1819131"/>
            <a:chExt cx="2375322" cy="1069019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8172DA01-8568-AC68-F2A4-1C82A4906072}"/>
                </a:ext>
              </a:extLst>
            </p:cNvPr>
            <p:cNvSpPr txBox="1"/>
            <p:nvPr/>
          </p:nvSpPr>
          <p:spPr>
            <a:xfrm>
              <a:off x="3571971" y="2303375"/>
              <a:ext cx="2375322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S</a:t>
              </a:r>
              <a:r>
                <a:rPr lang="fr-FR" b="1" dirty="0">
                  <a:latin typeface="Aptos" panose="020B0004020202020204" pitchFamily="34" charset="0"/>
                </a:rPr>
                <a:t>OCIAL / SOCIETAL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23C2EEB-C1FC-938F-4235-8B64C8898460}"/>
                </a:ext>
              </a:extLst>
            </p:cNvPr>
            <p:cNvSpPr txBox="1"/>
            <p:nvPr/>
          </p:nvSpPr>
          <p:spPr>
            <a:xfrm>
              <a:off x="4547951" y="1819131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</p:grp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E13B35AC-7782-D2A7-8181-6AF0C659584B}"/>
              </a:ext>
            </a:extLst>
          </p:cNvPr>
          <p:cNvSpPr/>
          <p:nvPr/>
        </p:nvSpPr>
        <p:spPr>
          <a:xfrm>
            <a:off x="5739930" y="3407495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89CAE29-074A-4568-9CD6-E867D6A4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" y="157201"/>
            <a:ext cx="2621285" cy="9997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C3AC26-9B0F-8439-A316-4FE007E76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027" y="292977"/>
            <a:ext cx="2159926" cy="863970"/>
          </a:xfrm>
          <a:prstGeom prst="rect">
            <a:avLst/>
          </a:prstGeom>
        </p:spPr>
      </p:pic>
      <p:pic>
        <p:nvPicPr>
          <p:cNvPr id="21" name="Image 20" descr="Une image contenant personne, Visage humain, habits, arbre&#10;&#10;Le contenu généré par l’IA peut être incorrect.">
            <a:extLst>
              <a:ext uri="{FF2B5EF4-FFF2-40B4-BE49-F238E27FC236}">
                <a16:creationId xmlns:a16="http://schemas.microsoft.com/office/drawing/2014/main" id="{110A4E17-943F-CE7C-5596-E435A663B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0" y="1458593"/>
            <a:ext cx="1948902" cy="194890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C5193FF6-3A07-18DE-D940-A643483F8C45}"/>
              </a:ext>
            </a:extLst>
          </p:cNvPr>
          <p:cNvSpPr txBox="1"/>
          <p:nvPr/>
        </p:nvSpPr>
        <p:spPr>
          <a:xfrm>
            <a:off x="304093" y="3512939"/>
            <a:ext cx="2284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ptos" panose="020B0004020202020204" pitchFamily="34" charset="0"/>
              </a:rPr>
              <a:t>Mélanie GIRARD</a:t>
            </a:r>
          </a:p>
          <a:p>
            <a:pPr algn="ctr"/>
            <a:r>
              <a:rPr lang="fr-FR" sz="1200" b="1" dirty="0">
                <a:latin typeface="Aptos" panose="020B0004020202020204" pitchFamily="34" charset="0"/>
              </a:rPr>
              <a:t>melaniegirard7@gmail.com</a:t>
            </a:r>
          </a:p>
        </p:txBody>
      </p:sp>
    </p:spTree>
    <p:extLst>
      <p:ext uri="{BB962C8B-B14F-4D97-AF65-F5344CB8AC3E}">
        <p14:creationId xmlns:p14="http://schemas.microsoft.com/office/powerpoint/2010/main" val="2139663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2E97FC-82C0-5517-0F28-EC2623A719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" t="41776" r="81482" b="42538"/>
          <a:stretch/>
        </p:blipFill>
        <p:spPr>
          <a:xfrm>
            <a:off x="4699321" y="1600093"/>
            <a:ext cx="2140449" cy="10617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533FD9-ACBA-0DAD-19E5-B4D9A51C86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" t="58577" r="81482" b="28504"/>
          <a:stretch/>
        </p:blipFill>
        <p:spPr>
          <a:xfrm>
            <a:off x="1404213" y="2819029"/>
            <a:ext cx="2264955" cy="9252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F44E34F-B859-0DF7-BCFF-F380AFE1B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" t="72476" r="81482" b="12068"/>
          <a:stretch/>
        </p:blipFill>
        <p:spPr>
          <a:xfrm>
            <a:off x="641271" y="4249278"/>
            <a:ext cx="2428694" cy="11869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038EF2-10F8-B9EA-B78A-349A678F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50" t="89528" r="81482" b="1245"/>
          <a:stretch/>
        </p:blipFill>
        <p:spPr>
          <a:xfrm>
            <a:off x="2180980" y="6077953"/>
            <a:ext cx="2264955" cy="6608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AE0AB6-1D2C-A46F-F7BF-617215DE2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9093" t="72239" r="41962" b="12305"/>
          <a:stretch/>
        </p:blipFill>
        <p:spPr>
          <a:xfrm>
            <a:off x="7869925" y="2847933"/>
            <a:ext cx="2679034" cy="12003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83EF17-5AA4-BDB4-B995-1712BB46C1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29" b="13607"/>
          <a:stretch/>
        </p:blipFill>
        <p:spPr>
          <a:xfrm>
            <a:off x="7040599" y="6077953"/>
            <a:ext cx="2612407" cy="71307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8EC35C-745D-3E48-06A4-4E64326F38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477" b="14750"/>
          <a:stretch/>
        </p:blipFill>
        <p:spPr>
          <a:xfrm>
            <a:off x="7952330" y="4630101"/>
            <a:ext cx="2686649" cy="713070"/>
          </a:xfrm>
          <a:prstGeom prst="rect">
            <a:avLst/>
          </a:prstGeom>
        </p:spPr>
      </p:pic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937071EC-9EB0-47BF-087A-28D28F520A28}"/>
              </a:ext>
            </a:extLst>
          </p:cNvPr>
          <p:cNvSpPr/>
          <p:nvPr/>
        </p:nvSpPr>
        <p:spPr>
          <a:xfrm>
            <a:off x="4239671" y="2661810"/>
            <a:ext cx="3476125" cy="3453426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D0B47B-490E-1424-65A0-BAFFA62D45CE}"/>
              </a:ext>
            </a:extLst>
          </p:cNvPr>
          <p:cNvSpPr txBox="1"/>
          <p:nvPr/>
        </p:nvSpPr>
        <p:spPr>
          <a:xfrm>
            <a:off x="2461001" y="523688"/>
            <a:ext cx="7589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Les principes d’action </a:t>
            </a:r>
          </a:p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sociaux et sociétaux / Impact Challenge-R</a:t>
            </a:r>
          </a:p>
        </p:txBody>
      </p:sp>
      <p:pic>
        <p:nvPicPr>
          <p:cNvPr id="18" name="Graphique 17" descr="Loupe contour">
            <a:extLst>
              <a:ext uri="{FF2B5EF4-FFF2-40B4-BE49-F238E27FC236}">
                <a16:creationId xmlns:a16="http://schemas.microsoft.com/office/drawing/2014/main" id="{4EC60B3E-361C-DE74-EDB0-61972DC3F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25271" y="3066934"/>
            <a:ext cx="1659931" cy="165993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BB817F5-9D41-FEF2-A5DE-62A7FE60A111}"/>
              </a:ext>
            </a:extLst>
          </p:cNvPr>
          <p:cNvSpPr txBox="1"/>
          <p:nvPr/>
        </p:nvSpPr>
        <p:spPr>
          <a:xfrm>
            <a:off x="4411076" y="4519601"/>
            <a:ext cx="242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Opportunités et enjeux stratégiques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A9E91D0-7DD5-C9BB-C3FD-2C3A1AE48E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" y="157201"/>
            <a:ext cx="2621285" cy="9997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6B1CDEA-9EB1-1680-58BB-EE04B0D0E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2027" y="2929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79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11AF3-857B-CFCE-9D8B-B833DD956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C0AD71CA-C3EE-7124-30D6-C4A873B7D379}"/>
              </a:ext>
            </a:extLst>
          </p:cNvPr>
          <p:cNvSpPr txBox="1"/>
          <p:nvPr/>
        </p:nvSpPr>
        <p:spPr>
          <a:xfrm>
            <a:off x="-102507" y="2374037"/>
            <a:ext cx="5712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dirty="0">
                <a:solidFill>
                  <a:schemeClr val="accent1">
                    <a:lumMod val="75000"/>
                  </a:schemeClr>
                </a:solidFill>
              </a:rPr>
              <a:t>DE QUOI PARLE-T-ON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312B5E-115B-BEE9-2A3E-0058299422D9}"/>
              </a:ext>
            </a:extLst>
          </p:cNvPr>
          <p:cNvSpPr txBox="1"/>
          <p:nvPr/>
        </p:nvSpPr>
        <p:spPr>
          <a:xfrm>
            <a:off x="690819" y="3176751"/>
            <a:ext cx="10976225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Part des postes en CDI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Taux de rétention des salariés l’année précédente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Nombre de condamnation aux Prud'hommes au cours des 3 dernières années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Types d’actions mises en place en matière de QVT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Accompagnement des salariées dans leur vie de famille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Possibilité d’exprimer des convictions religieuses au travail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Vos engagements pour les 3 prochaines années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4AECA-1831-74DA-3307-19699257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29" b="13607"/>
          <a:stretch/>
        </p:blipFill>
        <p:spPr>
          <a:xfrm>
            <a:off x="4044182" y="676912"/>
            <a:ext cx="4269501" cy="116538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8FD850-1132-5E9E-2620-1FE38D15B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4F4A8F-3EE9-8032-7FC0-34E27BF8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247E-0A24-12A7-CD05-9D9B04E8C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46C5C94-88FD-C3D0-9D88-954FF5585B5A}"/>
              </a:ext>
            </a:extLst>
          </p:cNvPr>
          <p:cNvSpPr txBox="1"/>
          <p:nvPr/>
        </p:nvSpPr>
        <p:spPr>
          <a:xfrm>
            <a:off x="472966" y="2673056"/>
            <a:ext cx="109762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Optimisation et ergonomie des postes de travail (posture ou assise, éclairage, ...)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Solutions permettant aux collaborateurs de prendre soin de leur corps au travail (espaces de repos bien aménagés, salle de sport, ...)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Politique d'encadrement des horaires de réunion / Règles fixées en matière de connexion et déconnexion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Accès à une plateforme de soutien (rdv médicaux, santé mentale, conciergerie...)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Accord de télétravail ou de travail à distance de façon concertée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FBC1345-F5A1-3AA8-EE3B-5B336AB5D527}"/>
              </a:ext>
            </a:extLst>
          </p:cNvPr>
          <p:cNvSpPr txBox="1"/>
          <p:nvPr/>
        </p:nvSpPr>
        <p:spPr>
          <a:xfrm>
            <a:off x="472966" y="2149836"/>
            <a:ext cx="8103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Indicateurs « QVT » / impact score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34FC4E-64B7-D097-937F-3153CB0D4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408" y="427643"/>
            <a:ext cx="4273666" cy="1164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CF4A56D-EA0D-BD6A-7E8F-DB2A98953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DF52484-5C9B-2D53-7BE6-120318B59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3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E03C-2A78-47F9-835F-8AB4ABB48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47C19B59-D4E4-C89E-17CC-D63C8469BC0D}"/>
              </a:ext>
            </a:extLst>
          </p:cNvPr>
          <p:cNvSpPr txBox="1"/>
          <p:nvPr/>
        </p:nvSpPr>
        <p:spPr>
          <a:xfrm>
            <a:off x="472965" y="2776249"/>
            <a:ext cx="1097622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Places en crèche réservées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Aide au financement des modes de garde (hors crèche)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Référent parentalité identifié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Semaine de 4 jours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Congé maternité prolongé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Congé menstruel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Congé 2nd parent prolongé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Congés payés enfant malade ou proches aidants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Absences rémunérées pour les rdv pré adoption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Absences rémunérées 2nd parent pour PMA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Salle d'allaitement équipée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Reprise progressive du travail post congé maternité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BC7486D-2260-16B2-97A9-6F871A592974}"/>
              </a:ext>
            </a:extLst>
          </p:cNvPr>
          <p:cNvSpPr txBox="1"/>
          <p:nvPr/>
        </p:nvSpPr>
        <p:spPr>
          <a:xfrm>
            <a:off x="472965" y="2055242"/>
            <a:ext cx="12223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Indicateurs « accompagnement à la vie de famille » / impact score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124FA6-B718-BEEE-4FFA-D31D121D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408" y="427643"/>
            <a:ext cx="4273666" cy="116443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5E7280F-06BC-0D09-6A46-6C9213594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B47017-E97B-7265-03ED-72D5CCF4C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99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8F4EAF9-814F-E17D-4045-0337C8716049}"/>
              </a:ext>
            </a:extLst>
          </p:cNvPr>
          <p:cNvSpPr txBox="1"/>
          <p:nvPr/>
        </p:nvSpPr>
        <p:spPr>
          <a:xfrm>
            <a:off x="0" y="654067"/>
            <a:ext cx="1211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Des parties prenantes directement </a:t>
            </a:r>
          </a:p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concernées ou attentives </a:t>
            </a:r>
          </a:p>
          <a:p>
            <a:pPr algn="ctr"/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aux impacts sociaux/sociétaux</a:t>
            </a:r>
          </a:p>
          <a:p>
            <a:pPr algn="ctr"/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Salariés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Candidats potentiels*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Clients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Financeurs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Partenaires public-privé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Investisseurs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Bénévoles (pour les associations, sociétés à mission, collectivités…)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33C1004-344B-9387-BDED-D1F65B04BEDC}"/>
              </a:ext>
            </a:extLst>
          </p:cNvPr>
          <p:cNvSpPr txBox="1"/>
          <p:nvPr/>
        </p:nvSpPr>
        <p:spPr>
          <a:xfrm>
            <a:off x="-1" y="5557602"/>
            <a:ext cx="121183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*dont personnes plus éloignées de l’emploi du fait de leur âge, leur handicap, leur niveau de qualification, leur zone d’habitation, la durée de leur inscription en tant que demandeur d’emploi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A8E0C9A-417B-8707-A34B-67068CBA7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877D522-8382-E3DC-8828-42D21D50C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0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2113A-D308-9177-3E58-41386ECE9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756DA7-4A5C-50E5-7A19-4DD471DEF211}"/>
              </a:ext>
            </a:extLst>
          </p:cNvPr>
          <p:cNvSpPr txBox="1"/>
          <p:nvPr/>
        </p:nvSpPr>
        <p:spPr>
          <a:xfrm>
            <a:off x="-299545" y="528226"/>
            <a:ext cx="12791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AGIR SUR CES IMPACTS : </a:t>
            </a:r>
          </a:p>
          <a:p>
            <a:pPr algn="ctr"/>
            <a:r>
              <a:rPr lang="fr-FR" sz="2400" b="1" u="sng" dirty="0">
                <a:solidFill>
                  <a:schemeClr val="accent1">
                    <a:lumMod val="75000"/>
                  </a:schemeClr>
                </a:solidFill>
              </a:rPr>
              <a:t>des opportunités pour répondre à certains enjeux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949DC0-EAF8-56F2-29D8-10D3B668FB9F}"/>
              </a:ext>
            </a:extLst>
          </p:cNvPr>
          <p:cNvSpPr txBox="1"/>
          <p:nvPr/>
        </p:nvSpPr>
        <p:spPr>
          <a:xfrm>
            <a:off x="99849" y="1695605"/>
            <a:ext cx="6400800" cy="48013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Développer une bonne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marque employeur 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Attirer de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nouveaux talents 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Adapter les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compétences</a:t>
            </a:r>
            <a:endParaRPr lang="fr-FR" sz="1800" dirty="0">
              <a:solidFill>
                <a:schemeClr val="accent1">
                  <a:lumMod val="75000"/>
                </a:schemeClr>
              </a:solidFill>
            </a:endParaRP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Renforcer la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sécurité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de tous vos salariés / santé physique et mentale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Construire un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environnement de travail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stimulant et inclusif 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Renforcer l’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engagement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de vos collaborateurs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Favoriser l’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innovation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Limiter les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coûts managériaux et RH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/ gestion de conflits, turn-over, absences 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Anticiper et éviter les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risques de contentieux 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Contribuer aux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enjeux économiques et sociaux 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de votre territoire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Développer une bonne </a:t>
            </a:r>
            <a:r>
              <a:rPr lang="fr-FR" sz="1800" b="1" dirty="0">
                <a:solidFill>
                  <a:schemeClr val="accent1">
                    <a:lumMod val="75000"/>
                  </a:schemeClr>
                </a:solidFill>
              </a:rPr>
              <a:t>réputation</a:t>
            </a: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 auprès de vos clients, financeurs, partenaires, etc. </a:t>
            </a:r>
          </a:p>
          <a:p>
            <a:pPr marL="800100" lvl="1" indent="-342900">
              <a:buFont typeface="Symbol" panose="05050102010706020507" pitchFamily="18" charset="2"/>
              <a:buChar char="®"/>
            </a:pPr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…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97AD98-0405-FEE9-2A56-C3C79C25265B}"/>
              </a:ext>
            </a:extLst>
          </p:cNvPr>
          <p:cNvSpPr txBox="1"/>
          <p:nvPr/>
        </p:nvSpPr>
        <p:spPr>
          <a:xfrm>
            <a:off x="7299439" y="2219179"/>
            <a:ext cx="446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ATTIRER, FIDÉLISER LES SALARIÉS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84AA11-3E14-EA6C-97F3-776FDA0DA2AC}"/>
              </a:ext>
            </a:extLst>
          </p:cNvPr>
          <p:cNvSpPr txBox="1"/>
          <p:nvPr/>
        </p:nvSpPr>
        <p:spPr>
          <a:xfrm>
            <a:off x="7359872" y="4430715"/>
            <a:ext cx="4340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S’ADAPTER AUX BESOINS et ATTENTES DU MARCHÉ, DE LA SOCIÉTÉ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8972C1-C248-64EC-7785-5FC949D34FAF}"/>
              </a:ext>
            </a:extLst>
          </p:cNvPr>
          <p:cNvSpPr txBox="1"/>
          <p:nvPr/>
        </p:nvSpPr>
        <p:spPr>
          <a:xfrm>
            <a:off x="7359872" y="5263463"/>
            <a:ext cx="434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LIMITER CERTAINS COÛTS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4A0C0E0-04E0-2057-370C-2F9787A8EEE8}"/>
              </a:ext>
            </a:extLst>
          </p:cNvPr>
          <p:cNvSpPr txBox="1"/>
          <p:nvPr/>
        </p:nvSpPr>
        <p:spPr>
          <a:xfrm>
            <a:off x="7359872" y="5819212"/>
            <a:ext cx="548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ATTIRER DES  FINANCEURS et PARTENAIRES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3F1D52-F261-88AB-1884-D5D208F76CF4}"/>
              </a:ext>
            </a:extLst>
          </p:cNvPr>
          <p:cNvSpPr txBox="1"/>
          <p:nvPr/>
        </p:nvSpPr>
        <p:spPr>
          <a:xfrm>
            <a:off x="7299439" y="3597967"/>
            <a:ext cx="446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ENCOURAGER L’ENGAGEMENT DES COLLABORATEURS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4F6E6D-47D1-2322-7BD6-70C376569535}"/>
              </a:ext>
            </a:extLst>
          </p:cNvPr>
          <p:cNvSpPr txBox="1"/>
          <p:nvPr/>
        </p:nvSpPr>
        <p:spPr>
          <a:xfrm>
            <a:off x="7299439" y="2765220"/>
            <a:ext cx="4461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GARANTIR UN ENVIRONNEMENT DE TRAVAIL SAIN, ÉQUITABLE ET INCLUSIF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AA6BB13-BF15-65C8-5E66-F6F1A3C6C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803983">
            <a:off x="9262746" y="1135448"/>
            <a:ext cx="832524" cy="124978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827FA8-ABB8-4FAF-8A0A-C6F7A5A88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82"/>
            <a:ext cx="2621285" cy="99974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ECA713-C612-3ABF-DB5B-0B0B44A54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05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640CAE9-5FB9-B926-41B5-94245BDE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80" t="14099" r="22586" b="20000"/>
          <a:stretch>
            <a:fillRect/>
          </a:stretch>
        </p:blipFill>
        <p:spPr>
          <a:xfrm>
            <a:off x="0" y="484620"/>
            <a:ext cx="7089545" cy="369964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6DB30C-6FA0-BF68-4A0D-225354560A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00" t="27739" r="29052" b="16465"/>
          <a:stretch>
            <a:fillRect/>
          </a:stretch>
        </p:blipFill>
        <p:spPr>
          <a:xfrm>
            <a:off x="6096000" y="3168868"/>
            <a:ext cx="5896303" cy="291662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A893F28-6A14-6B28-84B1-4FBBD0B58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027" y="2929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47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33BB28-9871-3DFD-7B45-EEB82D09D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272" y="2928439"/>
            <a:ext cx="11071283" cy="3423199"/>
          </a:xfrm>
        </p:spPr>
        <p:txBody>
          <a:bodyPr>
            <a:normAutofit/>
          </a:bodyPr>
          <a:lstStyle/>
          <a:p>
            <a:r>
              <a:rPr lang="fr-FR" sz="1800" dirty="0">
                <a:latin typeface="Aptos" panose="020B0004020202020204" pitchFamily="34" charset="0"/>
              </a:rPr>
              <a:t>Aider les organisations membres de Planet RSE Toulouse – en fonction de leur écosystème et ses exigences - </a:t>
            </a:r>
            <a:r>
              <a:rPr lang="fr-FR" sz="1800" b="1" dirty="0">
                <a:latin typeface="Aptos" panose="020B0004020202020204" pitchFamily="34" charset="0"/>
              </a:rPr>
              <a:t>à se situer par rapport à la notion d’IMPACT, </a:t>
            </a:r>
            <a:r>
              <a:rPr lang="fr-FR" sz="1800" dirty="0">
                <a:latin typeface="Aptos" panose="020B0004020202020204" pitchFamily="34" charset="0"/>
              </a:rPr>
              <a:t>ses différentes dimensions et ses aspects techniques </a:t>
            </a:r>
          </a:p>
          <a:p>
            <a:r>
              <a:rPr lang="fr-FR" sz="1800" dirty="0">
                <a:latin typeface="Aptos" panose="020B0004020202020204" pitchFamily="34" charset="0"/>
              </a:rPr>
              <a:t>Les accompagner dans l’évaluation / amélioration de leurs IMPACTS au travers d’une approche en séances collectives mobilisant le référentiel open source </a:t>
            </a:r>
            <a:r>
              <a:rPr lang="fr-FR" sz="1800" b="1" dirty="0">
                <a:latin typeface="Aptos" panose="020B0004020202020204" pitchFamily="34" charset="0"/>
              </a:rPr>
              <a:t>« IMPACT SCORE » </a:t>
            </a:r>
            <a:r>
              <a:rPr lang="fr-FR" sz="1800" dirty="0">
                <a:latin typeface="Aptos" panose="020B0004020202020204" pitchFamily="34" charset="0"/>
              </a:rPr>
              <a:t>mis en lien avec d’autres référentiels de l’engagement (</a:t>
            </a:r>
            <a:r>
              <a:rPr lang="fr-FR" sz="1800" b="1" dirty="0">
                <a:latin typeface="Aptos" panose="020B0004020202020204" pitchFamily="34" charset="0"/>
              </a:rPr>
              <a:t>ISO 26000, ESG, VSME &gt; CSRD</a:t>
            </a:r>
            <a:r>
              <a:rPr lang="fr-FR" sz="1800" dirty="0">
                <a:latin typeface="Aptos" panose="020B0004020202020204" pitchFamily="34" charset="0"/>
              </a:rPr>
              <a:t>)</a:t>
            </a:r>
          </a:p>
          <a:p>
            <a:r>
              <a:rPr lang="fr-FR" sz="1800" dirty="0">
                <a:latin typeface="Aptos" panose="020B0004020202020204" pitchFamily="34" charset="0"/>
              </a:rPr>
              <a:t>Proposer aux organisations qui souhaitent progresser un accompagnement mutualisé au travers d’ateliers de formation / action consacrés aux différentes dimensions de l’IMPACT et </a:t>
            </a:r>
            <a:r>
              <a:rPr lang="fr-FR" sz="1800" b="1" dirty="0">
                <a:latin typeface="Aptos" panose="020B0004020202020204" pitchFamily="34" charset="0"/>
              </a:rPr>
              <a:t>à la juste valorisation de ses démarches à IMPACTS dans son écosystème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6D54890-5FFF-F25D-0A48-CB17D326670E}"/>
              </a:ext>
            </a:extLst>
          </p:cNvPr>
          <p:cNvGrpSpPr/>
          <p:nvPr/>
        </p:nvGrpSpPr>
        <p:grpSpPr>
          <a:xfrm>
            <a:off x="0" y="1563329"/>
            <a:ext cx="8042765" cy="945126"/>
            <a:chOff x="1" y="1514168"/>
            <a:chExt cx="8195234" cy="945126"/>
          </a:xfrm>
        </p:grpSpPr>
        <p:grpSp>
          <p:nvGrpSpPr>
            <p:cNvPr id="7" name="Google Shape;215;p18">
              <a:extLst>
                <a:ext uri="{FF2B5EF4-FFF2-40B4-BE49-F238E27FC236}">
                  <a16:creationId xmlns:a16="http://schemas.microsoft.com/office/drawing/2014/main" id="{0A60FBC1-EDF4-1224-4F69-116DB193FDC0}"/>
                </a:ext>
              </a:extLst>
            </p:cNvPr>
            <p:cNvGrpSpPr/>
            <p:nvPr/>
          </p:nvGrpSpPr>
          <p:grpSpPr>
            <a:xfrm>
              <a:off x="1" y="1514168"/>
              <a:ext cx="8195234" cy="945126"/>
              <a:chOff x="0" y="4305300"/>
              <a:chExt cx="15730995" cy="1841780"/>
            </a:xfrm>
          </p:grpSpPr>
          <p:sp>
            <p:nvSpPr>
              <p:cNvPr id="8" name="Google Shape;216;p18">
                <a:extLst>
                  <a:ext uri="{FF2B5EF4-FFF2-40B4-BE49-F238E27FC236}">
                    <a16:creationId xmlns:a16="http://schemas.microsoft.com/office/drawing/2014/main" id="{921779D6-BE5D-8B02-1E5D-BBBA53FA5A40}"/>
                  </a:ext>
                </a:extLst>
              </p:cNvPr>
              <p:cNvSpPr/>
              <p:nvPr/>
            </p:nvSpPr>
            <p:spPr>
              <a:xfrm>
                <a:off x="14313773" y="4305300"/>
                <a:ext cx="1417222" cy="1841780"/>
              </a:xfrm>
              <a:prstGeom prst="flowChartDelay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17;p18">
                <a:extLst>
                  <a:ext uri="{FF2B5EF4-FFF2-40B4-BE49-F238E27FC236}">
                    <a16:creationId xmlns:a16="http://schemas.microsoft.com/office/drawing/2014/main" id="{2659D9FE-DD31-AE65-6F8A-0E2B3D821CDF}"/>
                  </a:ext>
                </a:extLst>
              </p:cNvPr>
              <p:cNvSpPr/>
              <p:nvPr/>
            </p:nvSpPr>
            <p:spPr>
              <a:xfrm>
                <a:off x="0" y="4305300"/>
                <a:ext cx="14503799" cy="1841780"/>
              </a:xfrm>
              <a:prstGeom prst="rect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91;p13">
              <a:extLst>
                <a:ext uri="{FF2B5EF4-FFF2-40B4-BE49-F238E27FC236}">
                  <a16:creationId xmlns:a16="http://schemas.microsoft.com/office/drawing/2014/main" id="{8A68ACA9-AB08-645A-2F2F-DFD3ACCD2A05}"/>
                </a:ext>
              </a:extLst>
            </p:cNvPr>
            <p:cNvSpPr txBox="1"/>
            <p:nvPr/>
          </p:nvSpPr>
          <p:spPr>
            <a:xfrm>
              <a:off x="112669" y="1709941"/>
              <a:ext cx="7875768" cy="598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7681"/>
                </a:lnSpc>
              </a:pPr>
              <a:r>
                <a:rPr lang="fr-FR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Objectifs d’IMPACT CHALLENGE-R</a:t>
              </a:r>
              <a:endParaRPr sz="3600" dirty="0"/>
            </a:p>
          </p:txBody>
        </p:sp>
      </p:grpSp>
      <p:pic>
        <p:nvPicPr>
          <p:cNvPr id="12" name="Google Shape;332;p1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248603F-A780-06F0-F4D1-CAF21A73236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25362" y="1638101"/>
            <a:ext cx="7316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33;p19" descr="Une image contenant Police, Graphique, logo, Bleu électrique&#10;&#10;Description générée automatiquement">
            <a:extLst>
              <a:ext uri="{FF2B5EF4-FFF2-40B4-BE49-F238E27FC236}">
                <a16:creationId xmlns:a16="http://schemas.microsoft.com/office/drawing/2014/main" id="{3F66A429-AC3F-003B-3F89-63824EBCBC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50486" y="1637407"/>
            <a:ext cx="7316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84;p17" descr="Une image contenant texte, Police, cercle, logo&#10;&#10;Description générée automatiquement">
            <a:extLst>
              <a:ext uri="{FF2B5EF4-FFF2-40B4-BE49-F238E27FC236}">
                <a16:creationId xmlns:a16="http://schemas.microsoft.com/office/drawing/2014/main" id="{96AFBF9B-C1A7-0D21-B348-2A5AB0F0A7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55248" y="1637407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B1CE448-3304-6E8C-5D37-BFC17F4F5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489" y="336582"/>
            <a:ext cx="2159926" cy="8639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0CB716-950B-C33F-186C-C77C460F5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16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48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A9B9E0-7DE1-5240-8E2F-265EE9F54DD3}"/>
              </a:ext>
            </a:extLst>
          </p:cNvPr>
          <p:cNvSpPr txBox="1"/>
          <p:nvPr/>
        </p:nvSpPr>
        <p:spPr>
          <a:xfrm>
            <a:off x="441434" y="1843950"/>
            <a:ext cx="113091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Rémunération juste et transparente</a:t>
            </a:r>
          </a:p>
          <a:p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Seulement 42 % des salariés jugent leur salaire équitable (38 % chez les femmes).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29 % envisageraient de quitter leur entreprise si la rémunération ne suit pas.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Seuls 39 % trouvent le partage des bénéfices équitable.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Les nouvelles réglementations européennes sur la transparence pourraient améliorer la situation.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65F13C-2CCB-E53E-B709-2C3B1072B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459CF9-9FC2-18AC-828B-E2BD74B68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77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FEE9861-DF25-007A-5F94-6D9A28922BA8}"/>
              </a:ext>
            </a:extLst>
          </p:cNvPr>
          <p:cNvSpPr txBox="1"/>
          <p:nvPr/>
        </p:nvSpPr>
        <p:spPr>
          <a:xfrm>
            <a:off x="252247" y="2245096"/>
            <a:ext cx="1193975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buNone/>
              <a:defRPr b="1"/>
            </a:lvl1pPr>
          </a:lstStyle>
          <a:p>
            <a:r>
              <a:rPr lang="fr-FR" sz="3600" dirty="0">
                <a:solidFill>
                  <a:schemeClr val="accent1">
                    <a:lumMod val="75000"/>
                  </a:schemeClr>
                </a:solidFill>
              </a:rPr>
              <a:t>Sens et valeurs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</a:rPr>
              <a:t>41 % placent le sens du travail parmi leurs priorités.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0" dirty="0">
                <a:solidFill>
                  <a:schemeClr val="accent1">
                    <a:lumMod val="75000"/>
                  </a:schemeClr>
                </a:solidFill>
              </a:rPr>
              <a:t>82 % accordent une forte importance aux démarches RSE.</a:t>
            </a:r>
          </a:p>
          <a:p>
            <a:endParaRPr lang="fr-FR" sz="2400" b="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Cette quête de sens s’accompagne d’une volonté de contribuer positivement à la société</a:t>
            </a:r>
            <a:endParaRPr lang="fr-FR" dirty="0">
              <a:solidFill>
                <a:schemeClr val="accent1">
                  <a:lumMod val="75000"/>
                </a:schemeClr>
              </a:solidFill>
              <a:highlight>
                <a:srgbClr val="C0C0C0"/>
              </a:highlight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3056FD-EC26-8F4C-F5C2-F110EB53B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BFCB796-F70B-BF1C-5077-198F45C76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72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42B4705-E528-6B7F-4DF5-1F3D8D8FD51A}"/>
              </a:ext>
            </a:extLst>
          </p:cNvPr>
          <p:cNvSpPr txBox="1"/>
          <p:nvPr/>
        </p:nvSpPr>
        <p:spPr>
          <a:xfrm>
            <a:off x="232754" y="1820463"/>
            <a:ext cx="1152984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Flexibilité et équilibre vie pro / vie perso</a:t>
            </a:r>
          </a:p>
          <a:p>
            <a:pPr>
              <a:buNone/>
            </a:pPr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73 %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intéressés par la semaine de 4 jours.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57 %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souhaitent télétravailler à la demande.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53 %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rejettent le retour en arrière sur le télétravail.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L’équilibre vie pro-vie perso est vu comme fondamental pour l’épanouissement.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CBCD7F7-C599-6DC3-B16C-BF4A52640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F03D27-BF66-A0A5-A62E-028EA2778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79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1A0D0A8-2761-A7E3-9F91-D3DE3EE6B947}"/>
              </a:ext>
            </a:extLst>
          </p:cNvPr>
          <p:cNvSpPr txBox="1"/>
          <p:nvPr/>
        </p:nvSpPr>
        <p:spPr>
          <a:xfrm>
            <a:off x="637063" y="2096391"/>
            <a:ext cx="1064697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Montée en compétences et IA</a:t>
            </a:r>
          </a:p>
          <a:p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Attentes prioritaires d’ici 2025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Changement de culture d’entreprise (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45 %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Utilisation de nouveaux outils et IA (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43 %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Nouvelles compétences managériales (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36 %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Besoin fort de formations adaptées pour accompagner ces évolutions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EEB89B-A187-3330-E22E-0BE8E1023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3689B0C-F221-8372-E31C-6C0B336F9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51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85DE45E-B7F6-39B5-0A7B-C8E12201706C}"/>
              </a:ext>
            </a:extLst>
          </p:cNvPr>
          <p:cNvSpPr txBox="1"/>
          <p:nvPr/>
        </p:nvSpPr>
        <p:spPr>
          <a:xfrm>
            <a:off x="445980" y="2117409"/>
            <a:ext cx="116559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fr-FR" sz="3600" b="1" dirty="0">
                <a:solidFill>
                  <a:schemeClr val="accent1">
                    <a:lumMod val="75000"/>
                  </a:schemeClr>
                </a:solidFill>
              </a:rPr>
              <a:t>Environnement sain et santé mentale</a:t>
            </a:r>
          </a:p>
          <a:p>
            <a:pPr>
              <a:buNone/>
            </a:pPr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22 %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estiment que leur travail nuit à leur bien-être.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Seules </a:t>
            </a:r>
            <a:r>
              <a:rPr lang="fr-FR" sz="2400" b="1" dirty="0">
                <a:solidFill>
                  <a:schemeClr val="accent1">
                    <a:lumMod val="75000"/>
                  </a:schemeClr>
                </a:solidFill>
              </a:rPr>
              <a:t>30 %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</a:rPr>
              <a:t> des entreprises prennent des mesures concrètes pour la santé mentale.</a:t>
            </a:r>
          </a:p>
          <a:p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highlight>
                  <a:srgbClr val="C0C0C0"/>
                </a:highlight>
              </a:rPr>
              <a:t>Inclusion et diversité → enjeux majeurs pour l’engagement, surtout auprès des jeunes générations.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8361BB-F6FF-9A6E-1299-A1433A2F6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9" y="309601"/>
            <a:ext cx="2621285" cy="999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C7DC53-2FDE-C77A-791E-316AD12D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325" y="445377"/>
            <a:ext cx="2159926" cy="86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92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30E55-BA80-83DA-F69F-2B882FC3E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Une image contenant texte, Police, logo, Graphique&#10;&#10;Le contenu généré par l’IA peut être incorrect.">
            <a:extLst>
              <a:ext uri="{FF2B5EF4-FFF2-40B4-BE49-F238E27FC236}">
                <a16:creationId xmlns:a16="http://schemas.microsoft.com/office/drawing/2014/main" id="{363B5EA8-C6E1-6117-BDBE-98A9AC105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08" y="227602"/>
            <a:ext cx="4984697" cy="27787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D3F29F-6C15-21CB-9504-3F329C9D8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549" t="21843" r="1965"/>
          <a:stretch/>
        </p:blipFill>
        <p:spPr>
          <a:xfrm>
            <a:off x="10110890" y="835573"/>
            <a:ext cx="1582994" cy="34869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EF4C6AB-B2A9-3F0B-C247-1C03188DB8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1150" t="31099" r="81482"/>
          <a:stretch/>
        </p:blipFill>
        <p:spPr>
          <a:xfrm>
            <a:off x="3594222" y="3049228"/>
            <a:ext cx="1410929" cy="3073986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E2963144-E5BE-8937-4235-2BED2C17157A}"/>
              </a:ext>
            </a:extLst>
          </p:cNvPr>
          <p:cNvGrpSpPr/>
          <p:nvPr/>
        </p:nvGrpSpPr>
        <p:grpSpPr>
          <a:xfrm>
            <a:off x="6291429" y="2636275"/>
            <a:ext cx="3366041" cy="3486940"/>
            <a:chOff x="6291429" y="2636275"/>
            <a:chExt cx="3366041" cy="348694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A95D9CC-EF20-5D3F-F49B-044B4AD9B54F}"/>
                </a:ext>
              </a:extLst>
            </p:cNvPr>
            <p:cNvGrpSpPr/>
            <p:nvPr/>
          </p:nvGrpSpPr>
          <p:grpSpPr>
            <a:xfrm>
              <a:off x="6291429" y="2636275"/>
              <a:ext cx="3252621" cy="3486940"/>
              <a:chOff x="4469959" y="1445342"/>
              <a:chExt cx="3252621" cy="348694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6531B3BA-4E57-6FB0-118B-592E2B394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9093" t="21843" r="22335"/>
              <a:stretch/>
            </p:blipFill>
            <p:spPr>
              <a:xfrm>
                <a:off x="4589060" y="1445342"/>
                <a:ext cx="3133520" cy="348694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E60D8E7-E704-C89A-F2D1-310B94595379}"/>
                  </a:ext>
                </a:extLst>
              </p:cNvPr>
              <p:cNvSpPr/>
              <p:nvPr/>
            </p:nvSpPr>
            <p:spPr>
              <a:xfrm>
                <a:off x="4469959" y="3691620"/>
                <a:ext cx="1667722" cy="1200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4AADD37-E836-6C03-550F-6749BCCA62BA}"/>
                </a:ext>
              </a:extLst>
            </p:cNvPr>
            <p:cNvSpPr/>
            <p:nvPr/>
          </p:nvSpPr>
          <p:spPr>
            <a:xfrm>
              <a:off x="7989748" y="5638800"/>
              <a:ext cx="1667722" cy="484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C1CC4928-3431-3410-ED24-B6846880F5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58787" t="88289" r="22233" b="-1"/>
          <a:stretch/>
        </p:blipFill>
        <p:spPr>
          <a:xfrm>
            <a:off x="6798552" y="5600699"/>
            <a:ext cx="1541877" cy="5225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B66CCD-DC86-05E4-C184-3C4DB87D62C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l="39093" t="72239" r="41962"/>
          <a:stretch/>
        </p:blipFill>
        <p:spPr>
          <a:xfrm>
            <a:off x="5146079" y="4887115"/>
            <a:ext cx="1539053" cy="1238510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798D5A3A-5C0E-CAA3-2010-841E87C3D78C}"/>
              </a:ext>
            </a:extLst>
          </p:cNvPr>
          <p:cNvSpPr/>
          <p:nvPr/>
        </p:nvSpPr>
        <p:spPr>
          <a:xfrm rot="10800000">
            <a:off x="8568304" y="5806883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E8B90389-DD4B-FC99-4BB1-FEBB2BAF18C2}"/>
              </a:ext>
            </a:extLst>
          </p:cNvPr>
          <p:cNvSpPr/>
          <p:nvPr/>
        </p:nvSpPr>
        <p:spPr>
          <a:xfrm rot="10800000">
            <a:off x="6867257" y="5139248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F290577-7266-F25D-EBA0-FC85FB5D4A5B}"/>
              </a:ext>
            </a:extLst>
          </p:cNvPr>
          <p:cNvGrpSpPr/>
          <p:nvPr/>
        </p:nvGrpSpPr>
        <p:grpSpPr>
          <a:xfrm>
            <a:off x="7591381" y="1204138"/>
            <a:ext cx="2343086" cy="1315205"/>
            <a:chOff x="7591381" y="1204138"/>
            <a:chExt cx="2343086" cy="1315205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18578C8-C207-BE5A-AA9B-14500F6DACBB}"/>
                </a:ext>
              </a:extLst>
            </p:cNvPr>
            <p:cNvSpPr txBox="1"/>
            <p:nvPr/>
          </p:nvSpPr>
          <p:spPr>
            <a:xfrm>
              <a:off x="7591381" y="1657569"/>
              <a:ext cx="2343086" cy="8617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G</a:t>
              </a:r>
              <a:r>
                <a:rPr lang="fr-FR" b="1" dirty="0">
                  <a:latin typeface="Aptos" panose="020B0004020202020204" pitchFamily="34" charset="0"/>
                </a:rPr>
                <a:t>OUVERNANCE </a:t>
              </a:r>
            </a:p>
            <a:p>
              <a:pPr algn="r"/>
              <a:r>
                <a:rPr lang="fr-FR" b="1" dirty="0">
                  <a:latin typeface="Aptos" panose="020B0004020202020204" pitchFamily="34" charset="0"/>
                </a:rPr>
                <a:t>&amp; STRATEGIE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985B54E-3F1A-BDD5-500B-5AF0D8F8CDB5}"/>
                </a:ext>
              </a:extLst>
            </p:cNvPr>
            <p:cNvSpPr txBox="1"/>
            <p:nvPr/>
          </p:nvSpPr>
          <p:spPr>
            <a:xfrm>
              <a:off x="8591646" y="1204138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</p:grp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F54C3152-8EDE-FD7C-6179-289339E583FF}"/>
              </a:ext>
            </a:extLst>
          </p:cNvPr>
          <p:cNvSpPr/>
          <p:nvPr/>
        </p:nvSpPr>
        <p:spPr>
          <a:xfrm>
            <a:off x="5789091" y="4358240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143C7D-9620-E328-6D62-D6E9E94C7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96" y="1475705"/>
            <a:ext cx="560425" cy="48543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7C1335F-C18E-CDD7-F859-58BDEF51C7BB}"/>
              </a:ext>
            </a:extLst>
          </p:cNvPr>
          <p:cNvSpPr txBox="1"/>
          <p:nvPr/>
        </p:nvSpPr>
        <p:spPr>
          <a:xfrm>
            <a:off x="304093" y="3512939"/>
            <a:ext cx="22845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atin typeface="Aptos" panose="020B0004020202020204" pitchFamily="34" charset="0"/>
              </a:rPr>
              <a:t>Thierry FABA</a:t>
            </a:r>
          </a:p>
          <a:p>
            <a:pPr algn="ctr"/>
            <a:r>
              <a:rPr lang="fr-FR" sz="1400" b="1" dirty="0">
                <a:latin typeface="Aptos" panose="020B0004020202020204" pitchFamily="34" charset="0"/>
              </a:rPr>
              <a:t>thierryfaba@gmail.com</a:t>
            </a:r>
          </a:p>
        </p:txBody>
      </p:sp>
      <p:pic>
        <p:nvPicPr>
          <p:cNvPr id="18" name="Image 17" descr="Une image contenant Visage humain, habits, personne, mâchoire&#10;&#10;Le contenu généré par l’IA peut être incorrect.">
            <a:extLst>
              <a:ext uri="{FF2B5EF4-FFF2-40B4-BE49-F238E27FC236}">
                <a16:creationId xmlns:a16="http://schemas.microsoft.com/office/drawing/2014/main" id="{F6C0C874-565C-A355-7138-29338C69A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4" y="1458593"/>
            <a:ext cx="1949744" cy="194890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3ACEF3D-E7FC-A11C-CF6A-544D08510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9" y="157201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30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>
          <a:extLst>
            <a:ext uri="{FF2B5EF4-FFF2-40B4-BE49-F238E27FC236}">
              <a16:creationId xmlns:a16="http://schemas.microsoft.com/office/drawing/2014/main" id="{342333D8-3323-0880-5A55-6E5AA2862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3">
            <a:extLst>
              <a:ext uri="{FF2B5EF4-FFF2-40B4-BE49-F238E27FC236}">
                <a16:creationId xmlns:a16="http://schemas.microsoft.com/office/drawing/2014/main" id="{BE4C39E5-C1CF-DA21-7B47-484399BF03B9}"/>
              </a:ext>
            </a:extLst>
          </p:cNvPr>
          <p:cNvGrpSpPr/>
          <p:nvPr/>
        </p:nvGrpSpPr>
        <p:grpSpPr>
          <a:xfrm>
            <a:off x="0" y="2864010"/>
            <a:ext cx="8681884" cy="1227853"/>
            <a:chOff x="0" y="4305300"/>
            <a:chExt cx="8839200" cy="1841780"/>
          </a:xfrm>
        </p:grpSpPr>
        <p:sp>
          <p:nvSpPr>
            <p:cNvPr id="89" name="Google Shape;89;p13">
              <a:extLst>
                <a:ext uri="{FF2B5EF4-FFF2-40B4-BE49-F238E27FC236}">
                  <a16:creationId xmlns:a16="http://schemas.microsoft.com/office/drawing/2014/main" id="{B1A8ABBA-8598-57AD-6A40-8EB374C99013}"/>
                </a:ext>
              </a:extLst>
            </p:cNvPr>
            <p:cNvSpPr/>
            <p:nvPr/>
          </p:nvSpPr>
          <p:spPr>
            <a:xfrm>
              <a:off x="7282960" y="4305300"/>
              <a:ext cx="1556240" cy="1841780"/>
            </a:xfrm>
            <a:prstGeom prst="flowChartDelay">
              <a:avLst/>
            </a:prstGeom>
            <a:solidFill>
              <a:srgbClr val="402E9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>
              <a:extLst>
                <a:ext uri="{FF2B5EF4-FFF2-40B4-BE49-F238E27FC236}">
                  <a16:creationId xmlns:a16="http://schemas.microsoft.com/office/drawing/2014/main" id="{8269D7AD-7988-91FA-57F0-FE5813AB0A78}"/>
                </a:ext>
              </a:extLst>
            </p:cNvPr>
            <p:cNvSpPr/>
            <p:nvPr/>
          </p:nvSpPr>
          <p:spPr>
            <a:xfrm>
              <a:off x="0" y="4305300"/>
              <a:ext cx="7291334" cy="1841780"/>
            </a:xfrm>
            <a:prstGeom prst="rect">
              <a:avLst/>
            </a:prstGeom>
            <a:solidFill>
              <a:srgbClr val="402E9E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13">
            <a:extLst>
              <a:ext uri="{FF2B5EF4-FFF2-40B4-BE49-F238E27FC236}">
                <a16:creationId xmlns:a16="http://schemas.microsoft.com/office/drawing/2014/main" id="{D18FC273-01E0-0071-8079-7065DAAAFFFE}"/>
              </a:ext>
            </a:extLst>
          </p:cNvPr>
          <p:cNvSpPr txBox="1"/>
          <p:nvPr/>
        </p:nvSpPr>
        <p:spPr>
          <a:xfrm>
            <a:off x="209753" y="3086424"/>
            <a:ext cx="7282427" cy="79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7681"/>
              </a:lnSpc>
            </a:pPr>
            <a:r>
              <a:rPr lang="fr-FR" sz="4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IMPACT CHALLENGE-R</a:t>
            </a:r>
            <a:endParaRPr sz="4800" dirty="0"/>
          </a:p>
        </p:txBody>
      </p:sp>
      <p:pic>
        <p:nvPicPr>
          <p:cNvPr id="93" name="Google Shape;93;p13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47B9AE53-46BF-4101-5BE6-99E6589641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3721" y="4091863"/>
            <a:ext cx="2841901" cy="924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A9ED57-F5F9-7D0B-6523-97EF05F3FC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22" y="1173458"/>
            <a:ext cx="4160310" cy="158672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B5529D8-A9AC-F8D8-9B9B-CC9573BB0EE7}"/>
              </a:ext>
            </a:extLst>
          </p:cNvPr>
          <p:cNvSpPr txBox="1"/>
          <p:nvPr/>
        </p:nvSpPr>
        <p:spPr>
          <a:xfrm>
            <a:off x="3850966" y="1640690"/>
            <a:ext cx="5492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Aptos" panose="020B0004020202020204" pitchFamily="34" charset="0"/>
              </a:rPr>
              <a:t>Contact Impact </a:t>
            </a:r>
            <a:r>
              <a:rPr lang="fr-FR" sz="2000" dirty="0" err="1">
                <a:latin typeface="Aptos" panose="020B0004020202020204" pitchFamily="34" charset="0"/>
              </a:rPr>
              <a:t>Challenge-R</a:t>
            </a:r>
            <a:r>
              <a:rPr lang="fr-FR" sz="2000" dirty="0">
                <a:latin typeface="Aptos" panose="020B0004020202020204" pitchFamily="34" charset="0"/>
              </a:rPr>
              <a:t> : Thierry FABA</a:t>
            </a:r>
          </a:p>
          <a:p>
            <a:r>
              <a:rPr lang="fr-FR" sz="2000" dirty="0">
                <a:latin typeface="Aptos" panose="020B0004020202020204" pitchFamily="34" charset="0"/>
              </a:rPr>
              <a:t>Email : thierryfaba@gmail.com</a:t>
            </a:r>
          </a:p>
          <a:p>
            <a:r>
              <a:rPr lang="fr-FR" sz="2000" dirty="0">
                <a:latin typeface="Aptos" panose="020B0004020202020204" pitchFamily="34" charset="0"/>
              </a:rPr>
              <a:t>Tel : 06 72 28 83 18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F5F931F8-1BEE-06B5-AFE3-A858E29411E5}"/>
              </a:ext>
            </a:extLst>
          </p:cNvPr>
          <p:cNvSpPr txBox="1">
            <a:spLocks/>
          </p:cNvSpPr>
          <p:nvPr/>
        </p:nvSpPr>
        <p:spPr>
          <a:xfrm>
            <a:off x="7917612" y="4265887"/>
            <a:ext cx="3267787" cy="6231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chemeClr val="bg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Police système Courant"/>
              <a:buNone/>
              <a:defRPr sz="2000" b="0" i="0" kern="1200">
                <a:solidFill>
                  <a:schemeClr val="tx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50000"/>
              <a:buFont typeface="Courier New" panose="02070309020205020404" pitchFamily="49" charset="0"/>
              <a:buNone/>
              <a:defRPr sz="1800" b="0" i="0" kern="1200">
                <a:solidFill>
                  <a:schemeClr val="tx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Police système Courant"/>
              <a:buNone/>
              <a:defRPr sz="1600" b="0" i="0" kern="1200">
                <a:solidFill>
                  <a:schemeClr val="tx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Police système Courant"/>
              <a:buNone/>
              <a:defRPr sz="1600" b="0" i="0" kern="1200">
                <a:solidFill>
                  <a:schemeClr val="tx1"/>
                </a:solidFill>
                <a:latin typeface="Hind" panose="02000000000000000000" pitchFamily="2" charset="77"/>
                <a:ea typeface="+mn-ea"/>
                <a:cs typeface="Hind" panose="02000000000000000000" pitchFamily="2" charset="77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fr-FR" sz="1200" dirty="0">
                <a:solidFill>
                  <a:schemeClr val="tx1"/>
                </a:solidFill>
                <a:latin typeface="Aptos" panose="020B0004020202020204" pitchFamily="34" charset="0"/>
              </a:rPr>
              <a:t>Association Loi 1901 PLANET’RSE TOULOUSE </a:t>
            </a:r>
          </a:p>
          <a:p>
            <a:pPr algn="l">
              <a:spcBef>
                <a:spcPts val="0"/>
              </a:spcBef>
            </a:pPr>
            <a:r>
              <a:rPr lang="fr-FR" sz="1200" dirty="0">
                <a:solidFill>
                  <a:schemeClr val="tx1"/>
                </a:solidFill>
                <a:latin typeface="Aptos" panose="020B0004020202020204" pitchFamily="34" charset="0"/>
              </a:rPr>
              <a:t>11 Bd des Récollets 31078 Toulouse Cedex 4</a:t>
            </a:r>
          </a:p>
          <a:p>
            <a:pPr algn="l">
              <a:spcBef>
                <a:spcPts val="0"/>
              </a:spcBef>
            </a:pPr>
            <a:r>
              <a:rPr lang="fr-FR" sz="12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</a:rPr>
              <a:t>SIRET : 890 784 341 00012</a:t>
            </a:r>
          </a:p>
          <a:p>
            <a:pPr algn="l">
              <a:spcBef>
                <a:spcPts val="0"/>
              </a:spcBef>
            </a:pPr>
            <a:endParaRPr lang="fr-FR" sz="12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l">
              <a:spcBef>
                <a:spcPts val="0"/>
              </a:spcBef>
            </a:pPr>
            <a:endParaRPr lang="fr-FR" sz="1200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95965C-556B-0789-5939-1E8E408DE7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16" y="1491195"/>
            <a:ext cx="1464029" cy="146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95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FC9B9C3-18A1-63C7-B07B-DF0FB83A9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135" y="2675181"/>
            <a:ext cx="8271082" cy="9451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800" b="1" dirty="0">
                <a:latin typeface="Aptos" panose="020B0004020202020204" pitchFamily="34" charset="0"/>
              </a:rPr>
              <a:t>Un parcours collectif </a:t>
            </a:r>
            <a:r>
              <a:rPr lang="fr-FR" sz="1800" dirty="0">
                <a:latin typeface="Aptos" panose="020B0004020202020204" pitchFamily="34" charset="0"/>
              </a:rPr>
              <a:t>qui intégrer le référentiel « IMPACT SCORE », ses 3 piliers, </a:t>
            </a:r>
            <a:r>
              <a:rPr lang="fr-FR" sz="1800" u="sng" dirty="0">
                <a:latin typeface="Aptos" panose="020B0004020202020204" pitchFamily="34" charset="0"/>
              </a:rPr>
              <a:t>en lien avec la RSE, l’ESG et les référentiels de </a:t>
            </a:r>
            <a:r>
              <a:rPr lang="fr-FR" sz="1800" u="sng" dirty="0" err="1">
                <a:latin typeface="Aptos" panose="020B0004020202020204" pitchFamily="34" charset="0"/>
              </a:rPr>
              <a:t>reporting</a:t>
            </a:r>
            <a:r>
              <a:rPr lang="fr-FR" sz="1800" u="sng" dirty="0">
                <a:latin typeface="Aptos" panose="020B0004020202020204" pitchFamily="34" charset="0"/>
              </a:rPr>
              <a:t> européens CSRD / VSME</a:t>
            </a:r>
            <a:endParaRPr lang="fr-FR" sz="1800" dirty="0">
              <a:latin typeface="Aptos" panose="020B0004020202020204" pitchFamily="34" charset="0"/>
            </a:endParaRPr>
          </a:p>
          <a:p>
            <a:pPr marL="265176" lvl="1" indent="0">
              <a:buNone/>
            </a:pPr>
            <a:endParaRPr lang="fr-FR" dirty="0">
              <a:latin typeface="Aptos" panose="020B000402020202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B656BE1-97D0-9C04-254F-E916C074A7F6}"/>
              </a:ext>
            </a:extLst>
          </p:cNvPr>
          <p:cNvGrpSpPr/>
          <p:nvPr/>
        </p:nvGrpSpPr>
        <p:grpSpPr>
          <a:xfrm>
            <a:off x="0" y="1563329"/>
            <a:ext cx="3951474" cy="945126"/>
            <a:chOff x="1" y="1514168"/>
            <a:chExt cx="4026384" cy="945126"/>
          </a:xfrm>
        </p:grpSpPr>
        <p:grpSp>
          <p:nvGrpSpPr>
            <p:cNvPr id="15" name="Google Shape;215;p18">
              <a:extLst>
                <a:ext uri="{FF2B5EF4-FFF2-40B4-BE49-F238E27FC236}">
                  <a16:creationId xmlns:a16="http://schemas.microsoft.com/office/drawing/2014/main" id="{E243739D-EC8F-251A-7649-D70F7D342519}"/>
                </a:ext>
              </a:extLst>
            </p:cNvPr>
            <p:cNvGrpSpPr/>
            <p:nvPr/>
          </p:nvGrpSpPr>
          <p:grpSpPr>
            <a:xfrm>
              <a:off x="1" y="1514168"/>
              <a:ext cx="4026384" cy="945126"/>
              <a:chOff x="0" y="4305300"/>
              <a:chExt cx="7728764" cy="1841780"/>
            </a:xfrm>
          </p:grpSpPr>
          <p:sp>
            <p:nvSpPr>
              <p:cNvPr id="17" name="Google Shape;216;p18">
                <a:extLst>
                  <a:ext uri="{FF2B5EF4-FFF2-40B4-BE49-F238E27FC236}">
                    <a16:creationId xmlns:a16="http://schemas.microsoft.com/office/drawing/2014/main" id="{D099170F-0EDA-172E-27F8-21E5ACA212CC}"/>
                  </a:ext>
                </a:extLst>
              </p:cNvPr>
              <p:cNvSpPr/>
              <p:nvPr/>
            </p:nvSpPr>
            <p:spPr>
              <a:xfrm>
                <a:off x="6311542" y="4305300"/>
                <a:ext cx="1417222" cy="1841780"/>
              </a:xfrm>
              <a:prstGeom prst="flowChartDelay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217;p18">
                <a:extLst>
                  <a:ext uri="{FF2B5EF4-FFF2-40B4-BE49-F238E27FC236}">
                    <a16:creationId xmlns:a16="http://schemas.microsoft.com/office/drawing/2014/main" id="{33FC6FD0-EF98-75E3-5BAE-7613CC7D4B22}"/>
                  </a:ext>
                </a:extLst>
              </p:cNvPr>
              <p:cNvSpPr/>
              <p:nvPr/>
            </p:nvSpPr>
            <p:spPr>
              <a:xfrm>
                <a:off x="0" y="4305300"/>
                <a:ext cx="6500112" cy="1841780"/>
              </a:xfrm>
              <a:prstGeom prst="rect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91;p13">
              <a:extLst>
                <a:ext uri="{FF2B5EF4-FFF2-40B4-BE49-F238E27FC236}">
                  <a16:creationId xmlns:a16="http://schemas.microsoft.com/office/drawing/2014/main" id="{99EFFD4C-CB4B-C878-409B-845FD1E52566}"/>
                </a:ext>
              </a:extLst>
            </p:cNvPr>
            <p:cNvSpPr txBox="1"/>
            <p:nvPr/>
          </p:nvSpPr>
          <p:spPr>
            <a:xfrm>
              <a:off x="391754" y="1654332"/>
              <a:ext cx="3070911" cy="598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7681"/>
                </a:lnSpc>
              </a:pPr>
              <a:r>
                <a:rPr lang="fr-FR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Modalités</a:t>
              </a:r>
              <a:endParaRPr sz="3600" dirty="0"/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0652235-E60F-F51F-FE76-19C5538513E2}"/>
              </a:ext>
            </a:extLst>
          </p:cNvPr>
          <p:cNvSpPr txBox="1"/>
          <p:nvPr/>
        </p:nvSpPr>
        <p:spPr>
          <a:xfrm>
            <a:off x="1891353" y="3620307"/>
            <a:ext cx="9602557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800" b="1" dirty="0">
                <a:latin typeface="Aptos" panose="020B0004020202020204" pitchFamily="34" charset="0"/>
              </a:rPr>
              <a:t>1 session de lancement sur 2h, </a:t>
            </a:r>
            <a:r>
              <a:rPr lang="fr-FR" sz="1800" dirty="0">
                <a:latin typeface="Aptos" panose="020B0004020202020204" pitchFamily="34" charset="0"/>
              </a:rPr>
              <a:t>en présentiel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18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800" b="1" dirty="0">
                <a:latin typeface="Aptos" panose="020B0004020202020204" pitchFamily="34" charset="0"/>
              </a:rPr>
              <a:t>3 séances de 2h</a:t>
            </a:r>
            <a:r>
              <a:rPr lang="fr-FR" b="1" dirty="0">
                <a:latin typeface="Aptos" panose="020B0004020202020204" pitchFamily="34" charset="0"/>
              </a:rPr>
              <a:t>, </a:t>
            </a:r>
            <a:r>
              <a:rPr lang="fr-FR" sz="1800" dirty="0">
                <a:latin typeface="Aptos" panose="020B0004020202020204" pitchFamily="34" charset="0"/>
              </a:rPr>
              <a:t>en </a:t>
            </a:r>
            <a:r>
              <a:rPr lang="fr-FR" sz="1800" dirty="0" err="1">
                <a:latin typeface="Aptos" panose="020B0004020202020204" pitchFamily="34" charset="0"/>
              </a:rPr>
              <a:t>visio</a:t>
            </a:r>
            <a:r>
              <a:rPr lang="fr-FR" sz="1800" dirty="0">
                <a:latin typeface="Aptos" panose="020B0004020202020204" pitchFamily="34" charset="0"/>
              </a:rPr>
              <a:t>, sur les thématiques de :</a:t>
            </a:r>
          </a:p>
          <a:p>
            <a:endParaRPr lang="fr-FR" sz="2000" dirty="0">
              <a:latin typeface="Aptos" panose="020B0004020202020204" pitchFamily="34" charset="0"/>
            </a:endParaRPr>
          </a:p>
          <a:p>
            <a:pPr lvl="1"/>
            <a:r>
              <a:rPr lang="fr-FR" sz="2000" b="1" dirty="0">
                <a:solidFill>
                  <a:srgbClr val="EA5B1B"/>
                </a:solidFill>
                <a:latin typeface="Aptos" panose="020B0004020202020204" pitchFamily="34" charset="0"/>
              </a:rPr>
              <a:t>1</a:t>
            </a:r>
            <a:r>
              <a:rPr lang="fr-FR" sz="2000" dirty="0">
                <a:latin typeface="Aptos" panose="020B0004020202020204" pitchFamily="34" charset="0"/>
              </a:rPr>
              <a:t>. l’</a:t>
            </a:r>
            <a:r>
              <a:rPr lang="fr-FR" sz="2000" b="1" dirty="0">
                <a:latin typeface="Aptos" panose="020B0004020202020204" pitchFamily="34" charset="0"/>
              </a:rPr>
              <a:t>E</a:t>
            </a:r>
            <a:r>
              <a:rPr lang="fr-FR" sz="2000" dirty="0">
                <a:latin typeface="Aptos" panose="020B0004020202020204" pitchFamily="34" charset="0"/>
              </a:rPr>
              <a:t>nvironnement </a:t>
            </a:r>
          </a:p>
          <a:p>
            <a:pPr lvl="1"/>
            <a:r>
              <a:rPr lang="fr-FR" sz="2000" b="1" dirty="0">
                <a:solidFill>
                  <a:srgbClr val="EA5B1B"/>
                </a:solidFill>
                <a:latin typeface="Aptos" panose="020B0004020202020204" pitchFamily="34" charset="0"/>
              </a:rPr>
              <a:t>2</a:t>
            </a:r>
            <a:r>
              <a:rPr lang="fr-FR" sz="2000" dirty="0">
                <a:latin typeface="Aptos" panose="020B0004020202020204" pitchFamily="34" charset="0"/>
              </a:rPr>
              <a:t>. le </a:t>
            </a:r>
            <a:r>
              <a:rPr lang="fr-FR" sz="2000" b="1" dirty="0">
                <a:latin typeface="Aptos" panose="020B0004020202020204" pitchFamily="34" charset="0"/>
              </a:rPr>
              <a:t>S</a:t>
            </a:r>
            <a:r>
              <a:rPr lang="fr-FR" sz="2000" dirty="0">
                <a:latin typeface="Aptos" panose="020B0004020202020204" pitchFamily="34" charset="0"/>
              </a:rPr>
              <a:t>ocial, le </a:t>
            </a:r>
            <a:r>
              <a:rPr lang="fr-FR" sz="2000" b="1" dirty="0">
                <a:latin typeface="Aptos" panose="020B0004020202020204" pitchFamily="34" charset="0"/>
              </a:rPr>
              <a:t>S</a:t>
            </a:r>
            <a:r>
              <a:rPr lang="fr-FR" sz="2000" dirty="0">
                <a:latin typeface="Aptos" panose="020B0004020202020204" pitchFamily="34" charset="0"/>
              </a:rPr>
              <a:t>ociétal </a:t>
            </a:r>
          </a:p>
          <a:p>
            <a:pPr lvl="1"/>
            <a:r>
              <a:rPr lang="fr-FR" sz="2000" b="1" dirty="0">
                <a:solidFill>
                  <a:srgbClr val="EA5B1B"/>
                </a:solidFill>
                <a:latin typeface="Aptos" panose="020B0004020202020204" pitchFamily="34" charset="0"/>
              </a:rPr>
              <a:t>3</a:t>
            </a:r>
            <a:r>
              <a:rPr lang="fr-FR" sz="2000" dirty="0">
                <a:latin typeface="Aptos" panose="020B0004020202020204" pitchFamily="34" charset="0"/>
              </a:rPr>
              <a:t>. la </a:t>
            </a:r>
            <a:r>
              <a:rPr lang="fr-FR" sz="2000" b="1" dirty="0">
                <a:latin typeface="Aptos" panose="020B0004020202020204" pitchFamily="34" charset="0"/>
              </a:rPr>
              <a:t>G</a:t>
            </a:r>
            <a:r>
              <a:rPr lang="fr-FR" sz="2000" dirty="0">
                <a:latin typeface="Aptos" panose="020B0004020202020204" pitchFamily="34" charset="0"/>
              </a:rPr>
              <a:t>ouvernance &amp; la Stratégie</a:t>
            </a:r>
          </a:p>
          <a:p>
            <a:pPr>
              <a:buFont typeface="Wingdings" panose="05000000000000000000" pitchFamily="2" charset="2"/>
              <a:buChar char="§"/>
            </a:pPr>
            <a:endParaRPr lang="fr-FR" sz="1800" dirty="0">
              <a:latin typeface="Aptos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800" b="1" dirty="0">
                <a:latin typeface="Aptos" panose="020B0004020202020204" pitchFamily="34" charset="0"/>
              </a:rPr>
              <a:t>Une session rebond &gt; Retours d’expérience et accès possible à un accompagnement </a:t>
            </a:r>
            <a:r>
              <a:rPr lang="fr-FR" sz="1800" dirty="0">
                <a:latin typeface="Aptos" panose="020B0004020202020204" pitchFamily="34" charset="0"/>
              </a:rPr>
              <a:t>pour progresser sur les différentes thématiques suivant ses objectifs et/ou ses besoins</a:t>
            </a:r>
          </a:p>
        </p:txBody>
      </p:sp>
      <p:pic>
        <p:nvPicPr>
          <p:cNvPr id="8" name="Image 7" descr="Une image contenant Graphique, Polic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439B65C6-D256-8FE6-3776-D50E0C720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722" y="1751286"/>
            <a:ext cx="1422762" cy="6304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203B82-7DD8-3C43-FFDB-C481EFF82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391" y="2538149"/>
            <a:ext cx="873778" cy="870285"/>
          </a:xfrm>
          <a:prstGeom prst="rect">
            <a:avLst/>
          </a:prstGeom>
        </p:spPr>
      </p:pic>
      <p:pic>
        <p:nvPicPr>
          <p:cNvPr id="7" name="Picture 2" descr="Environmental, Social and Governance (ESG) Investing - Community First  Foundation">
            <a:extLst>
              <a:ext uri="{FF2B5EF4-FFF2-40B4-BE49-F238E27FC236}">
                <a16:creationId xmlns:a16="http://schemas.microsoft.com/office/drawing/2014/main" id="{CC3C31E5-BB0C-4C78-597E-A474EA802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386" y="3652925"/>
            <a:ext cx="1402098" cy="4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6F9B515-6FBE-02E6-00C6-2B9443F4941D}"/>
              </a:ext>
            </a:extLst>
          </p:cNvPr>
          <p:cNvGrpSpPr/>
          <p:nvPr/>
        </p:nvGrpSpPr>
        <p:grpSpPr>
          <a:xfrm>
            <a:off x="10172061" y="4439706"/>
            <a:ext cx="1640438" cy="945126"/>
            <a:chOff x="10382864" y="3237693"/>
            <a:chExt cx="1640438" cy="945126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DA17D06B-BC32-E91A-D950-725FAEF68A0F}"/>
                </a:ext>
              </a:extLst>
            </p:cNvPr>
            <p:cNvGrpSpPr/>
            <p:nvPr/>
          </p:nvGrpSpPr>
          <p:grpSpPr>
            <a:xfrm>
              <a:off x="10382864" y="3237693"/>
              <a:ext cx="1640438" cy="945126"/>
              <a:chOff x="10205300" y="4263798"/>
              <a:chExt cx="1640438" cy="945126"/>
            </a:xfrm>
          </p:grpSpPr>
          <p:pic>
            <p:nvPicPr>
              <p:cNvPr id="13" name="Image 12" descr="Une image contenant drapeau, symbole, Bleu électrique, logo&#10;&#10;Description générée automatiquement">
                <a:extLst>
                  <a:ext uri="{FF2B5EF4-FFF2-40B4-BE49-F238E27FC236}">
                    <a16:creationId xmlns:a16="http://schemas.microsoft.com/office/drawing/2014/main" id="{69E3A2E7-3EC2-D3A8-3AC2-C800D5A34F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5300" y="4263798"/>
                <a:ext cx="1640438" cy="945126"/>
              </a:xfrm>
              <a:prstGeom prst="rect">
                <a:avLst/>
              </a:prstGeom>
            </p:spPr>
          </p:pic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AC433E0A-2ABF-1852-31DD-0958899C8B1D}"/>
                  </a:ext>
                </a:extLst>
              </p:cNvPr>
              <p:cNvGrpSpPr/>
              <p:nvPr/>
            </p:nvGrpSpPr>
            <p:grpSpPr>
              <a:xfrm>
                <a:off x="10726332" y="4507912"/>
                <a:ext cx="598371" cy="436238"/>
                <a:chOff x="8755987" y="3843682"/>
                <a:chExt cx="598371" cy="436238"/>
              </a:xfrm>
            </p:grpSpPr>
            <p:pic>
              <p:nvPicPr>
                <p:cNvPr id="19" name="Image 18" descr="Une image contenant drapeau, symbole, Bleu électrique, logo&#10;&#10;Description générée automatiquement">
                  <a:extLst>
                    <a:ext uri="{FF2B5EF4-FFF2-40B4-BE49-F238E27FC236}">
                      <a16:creationId xmlns:a16="http://schemas.microsoft.com/office/drawing/2014/main" id="{0CE2B9EB-89BB-16F5-1FEE-D86496F1A4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1325" b="78243"/>
                <a:stretch/>
              </p:blipFill>
              <p:spPr>
                <a:xfrm>
                  <a:off x="8824814" y="3931769"/>
                  <a:ext cx="460720" cy="348151"/>
                </a:xfrm>
                <a:prstGeom prst="rect">
                  <a:avLst/>
                </a:prstGeom>
              </p:spPr>
            </p:pic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75F4F2B2-0243-794B-DAD8-7CBBA52786E6}"/>
                    </a:ext>
                  </a:extLst>
                </p:cNvPr>
                <p:cNvSpPr txBox="1"/>
                <p:nvPr/>
              </p:nvSpPr>
              <p:spPr>
                <a:xfrm>
                  <a:off x="8755987" y="3843682"/>
                  <a:ext cx="5983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VSME</a:t>
                  </a:r>
                </a:p>
              </p:txBody>
            </p:sp>
          </p:grpSp>
        </p:grp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B7E6646-FF6B-811B-4BF3-1B16893712E1}"/>
                </a:ext>
              </a:extLst>
            </p:cNvPr>
            <p:cNvSpPr txBox="1"/>
            <p:nvPr/>
          </p:nvSpPr>
          <p:spPr>
            <a:xfrm>
              <a:off x="10903896" y="3699926"/>
              <a:ext cx="598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CSRD</a:t>
              </a: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0E0840CA-B021-7034-B9E5-A38EEE883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489" y="336582"/>
            <a:ext cx="2159926" cy="86397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EE3960F-D08B-45E6-8F20-461DBFDBF9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16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7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A18BF00-5BC8-6051-10F0-CBC3BC230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2" y="136525"/>
            <a:ext cx="8123749" cy="446146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04278F-78BB-ECC7-C0C2-DC4428806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323" y="4763069"/>
            <a:ext cx="5464585" cy="1958406"/>
          </a:xfrm>
          <a:prstGeom prst="rect">
            <a:avLst/>
          </a:prstGeom>
        </p:spPr>
      </p:pic>
      <p:pic>
        <p:nvPicPr>
          <p:cNvPr id="4" name="Image 3" descr="Une image contenant Graphique, Police, capture d’écran, graphisme&#10;&#10;Le contenu généré par l’IA peut être incorrect.">
            <a:extLst>
              <a:ext uri="{FF2B5EF4-FFF2-40B4-BE49-F238E27FC236}">
                <a16:creationId xmlns:a16="http://schemas.microsoft.com/office/drawing/2014/main" id="{444E7DDA-482E-24F7-16AA-C7F6739C6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" y="2311723"/>
            <a:ext cx="2114524" cy="93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8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4C700F-737B-5A6E-68FD-179239109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549" t="21843" r="1965"/>
          <a:stretch/>
        </p:blipFill>
        <p:spPr>
          <a:xfrm>
            <a:off x="10110890" y="835573"/>
            <a:ext cx="1582994" cy="348693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1C51F24-D73F-773B-C68A-AA0B69DA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50" t="31099" r="81482"/>
          <a:stretch/>
        </p:blipFill>
        <p:spPr>
          <a:xfrm>
            <a:off x="3594222" y="3049228"/>
            <a:ext cx="1410929" cy="30739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1CECF5B-CA83-39BF-DA90-32EF08101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607" t="31099" r="61875"/>
          <a:stretch/>
        </p:blipFill>
        <p:spPr>
          <a:xfrm>
            <a:off x="1343042" y="1808568"/>
            <a:ext cx="1504335" cy="3073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A85EE1-EAD6-FB74-47A8-5FCF657974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0" t="21843" r="61753" b="70223"/>
          <a:stretch/>
        </p:blipFill>
        <p:spPr>
          <a:xfrm>
            <a:off x="1343042" y="1327089"/>
            <a:ext cx="3119510" cy="353961"/>
          </a:xfrm>
          <a:prstGeom prst="rect">
            <a:avLst/>
          </a:prstGeom>
        </p:spPr>
      </p:pic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C1032907-C636-A377-3854-8460961FA81D}"/>
              </a:ext>
            </a:extLst>
          </p:cNvPr>
          <p:cNvSpPr/>
          <p:nvPr/>
        </p:nvSpPr>
        <p:spPr>
          <a:xfrm>
            <a:off x="4743514" y="1370261"/>
            <a:ext cx="5248275" cy="210889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C0B8BA-7DD7-25D4-B36E-6DD7468D9072}"/>
              </a:ext>
            </a:extLst>
          </p:cNvPr>
          <p:cNvSpPr/>
          <p:nvPr/>
        </p:nvSpPr>
        <p:spPr>
          <a:xfrm>
            <a:off x="7048782" y="1526869"/>
            <a:ext cx="138069" cy="1068894"/>
          </a:xfrm>
          <a:prstGeom prst="rect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9B44460-77C5-DB62-B37D-A2BDB8BCF57C}"/>
              </a:ext>
            </a:extLst>
          </p:cNvPr>
          <p:cNvGrpSpPr/>
          <p:nvPr/>
        </p:nvGrpSpPr>
        <p:grpSpPr>
          <a:xfrm>
            <a:off x="6291429" y="2636275"/>
            <a:ext cx="3532628" cy="3486940"/>
            <a:chOff x="6291429" y="2636275"/>
            <a:chExt cx="3532628" cy="348694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4ABC5FC-F540-2188-3A07-8380532AB094}"/>
                </a:ext>
              </a:extLst>
            </p:cNvPr>
            <p:cNvGrpSpPr/>
            <p:nvPr/>
          </p:nvGrpSpPr>
          <p:grpSpPr>
            <a:xfrm>
              <a:off x="6291429" y="2636275"/>
              <a:ext cx="3252621" cy="3486940"/>
              <a:chOff x="4469959" y="1445342"/>
              <a:chExt cx="3252621" cy="3486940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D56A8F25-EFE5-9366-8679-4701BEF1DE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9093" t="21843" r="22335"/>
              <a:stretch/>
            </p:blipFill>
            <p:spPr>
              <a:xfrm>
                <a:off x="4589060" y="1445342"/>
                <a:ext cx="3133520" cy="348694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BEC70D-1F9D-43ED-FA3C-664C9DE296A5}"/>
                  </a:ext>
                </a:extLst>
              </p:cNvPr>
              <p:cNvSpPr/>
              <p:nvPr/>
            </p:nvSpPr>
            <p:spPr>
              <a:xfrm>
                <a:off x="4469959" y="3691620"/>
                <a:ext cx="1667722" cy="1200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A7A159-88E7-3FEF-52E0-8F7B289644AB}"/>
                </a:ext>
              </a:extLst>
            </p:cNvPr>
            <p:cNvSpPr/>
            <p:nvPr/>
          </p:nvSpPr>
          <p:spPr>
            <a:xfrm>
              <a:off x="8156335" y="5638800"/>
              <a:ext cx="1667722" cy="4844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9FE4F921-4CFD-2725-5294-C82C85DB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87" t="88289" r="22233" b="-1"/>
          <a:stretch/>
        </p:blipFill>
        <p:spPr>
          <a:xfrm>
            <a:off x="6798552" y="5600699"/>
            <a:ext cx="1541877" cy="52251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55E3312-030F-ACB6-92B6-6E8DC16DF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93" t="72239" r="41962"/>
          <a:stretch/>
        </p:blipFill>
        <p:spPr>
          <a:xfrm>
            <a:off x="5146079" y="4887115"/>
            <a:ext cx="1539053" cy="1238510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5E49BE2E-0B8D-BE95-6848-F2B49DBD92D7}"/>
              </a:ext>
            </a:extLst>
          </p:cNvPr>
          <p:cNvSpPr/>
          <p:nvPr/>
        </p:nvSpPr>
        <p:spPr>
          <a:xfrm rot="10800000">
            <a:off x="8568304" y="5806883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71EC77C9-6AC3-365A-0172-B6454D4CFA69}"/>
              </a:ext>
            </a:extLst>
          </p:cNvPr>
          <p:cNvSpPr/>
          <p:nvPr/>
        </p:nvSpPr>
        <p:spPr>
          <a:xfrm rot="10800000">
            <a:off x="6867257" y="5139248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8E9EB7B-A9FF-C655-A305-1A29E45EFE5B}"/>
              </a:ext>
            </a:extLst>
          </p:cNvPr>
          <p:cNvGrpSpPr/>
          <p:nvPr/>
        </p:nvGrpSpPr>
        <p:grpSpPr>
          <a:xfrm>
            <a:off x="1343042" y="162180"/>
            <a:ext cx="2181225" cy="1035459"/>
            <a:chOff x="1767118" y="225685"/>
            <a:chExt cx="2181225" cy="1035459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27F3418-F037-35F8-DA96-DAE5AFD90B67}"/>
                </a:ext>
              </a:extLst>
            </p:cNvPr>
            <p:cNvSpPr txBox="1"/>
            <p:nvPr/>
          </p:nvSpPr>
          <p:spPr>
            <a:xfrm>
              <a:off x="1767118" y="676369"/>
              <a:ext cx="2181225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E</a:t>
              </a:r>
              <a:r>
                <a:rPr lang="fr-FR" b="1" dirty="0">
                  <a:latin typeface="Aptos" panose="020B0004020202020204" pitchFamily="34" charset="0"/>
                </a:rPr>
                <a:t>NVIRONNEMENT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2CEE732-36FE-13FF-F9FC-D8666E193F2A}"/>
                </a:ext>
              </a:extLst>
            </p:cNvPr>
            <p:cNvSpPr txBox="1"/>
            <p:nvPr/>
          </p:nvSpPr>
          <p:spPr>
            <a:xfrm>
              <a:off x="2618777" y="225685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548365B-4CC9-87B3-8BE3-3E98059C319D}"/>
              </a:ext>
            </a:extLst>
          </p:cNvPr>
          <p:cNvGrpSpPr/>
          <p:nvPr/>
        </p:nvGrpSpPr>
        <p:grpSpPr>
          <a:xfrm>
            <a:off x="3574836" y="1830629"/>
            <a:ext cx="2375322" cy="1069019"/>
            <a:chOff x="3571971" y="1819131"/>
            <a:chExt cx="2375322" cy="1069019"/>
          </a:xfrm>
        </p:grpSpPr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3D987D5-0C35-5E1C-840B-B8F57404407B}"/>
                </a:ext>
              </a:extLst>
            </p:cNvPr>
            <p:cNvSpPr txBox="1"/>
            <p:nvPr/>
          </p:nvSpPr>
          <p:spPr>
            <a:xfrm>
              <a:off x="3571971" y="2303375"/>
              <a:ext cx="2375322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S</a:t>
              </a:r>
              <a:r>
                <a:rPr lang="fr-FR" b="1" dirty="0">
                  <a:latin typeface="Aptos" panose="020B0004020202020204" pitchFamily="34" charset="0"/>
                </a:rPr>
                <a:t>OCIAL / SOCIETAL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B07BACF3-AA6C-8C81-7CB5-6F1AD57D7FE4}"/>
                </a:ext>
              </a:extLst>
            </p:cNvPr>
            <p:cNvSpPr txBox="1"/>
            <p:nvPr/>
          </p:nvSpPr>
          <p:spPr>
            <a:xfrm>
              <a:off x="4547951" y="1819131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B1F3AB0-9367-6B7F-ED92-AC5E69409090}"/>
              </a:ext>
            </a:extLst>
          </p:cNvPr>
          <p:cNvGrpSpPr/>
          <p:nvPr/>
        </p:nvGrpSpPr>
        <p:grpSpPr>
          <a:xfrm>
            <a:off x="7591381" y="1204138"/>
            <a:ext cx="2343086" cy="1315205"/>
            <a:chOff x="7591381" y="1204138"/>
            <a:chExt cx="2343086" cy="1315205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C07C54E-E481-2AD1-CB95-F24745C227F6}"/>
                </a:ext>
              </a:extLst>
            </p:cNvPr>
            <p:cNvSpPr txBox="1"/>
            <p:nvPr/>
          </p:nvSpPr>
          <p:spPr>
            <a:xfrm>
              <a:off x="7591381" y="1657569"/>
              <a:ext cx="2343086" cy="8617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G</a:t>
              </a:r>
              <a:r>
                <a:rPr lang="fr-FR" b="1" dirty="0">
                  <a:latin typeface="Aptos" panose="020B0004020202020204" pitchFamily="34" charset="0"/>
                </a:rPr>
                <a:t>OUVERNANCE </a:t>
              </a:r>
            </a:p>
            <a:p>
              <a:pPr algn="r"/>
              <a:r>
                <a:rPr lang="fr-FR" b="1" dirty="0">
                  <a:latin typeface="Aptos" panose="020B0004020202020204" pitchFamily="34" charset="0"/>
                </a:rPr>
                <a:t>&amp; STRATEGIE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BC8140E-29E1-8CE7-6807-8F471DA6B33A}"/>
                </a:ext>
              </a:extLst>
            </p:cNvPr>
            <p:cNvSpPr txBox="1"/>
            <p:nvPr/>
          </p:nvSpPr>
          <p:spPr>
            <a:xfrm>
              <a:off x="8591646" y="1204138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</p:grp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55D4F97F-BDDB-B277-D9EB-6DA10CC086B2}"/>
              </a:ext>
            </a:extLst>
          </p:cNvPr>
          <p:cNvSpPr/>
          <p:nvPr/>
        </p:nvSpPr>
        <p:spPr>
          <a:xfrm>
            <a:off x="5789091" y="4358240"/>
            <a:ext cx="466078" cy="210888"/>
          </a:xfrm>
          <a:prstGeom prst="rightArrow">
            <a:avLst/>
          </a:prstGeom>
          <a:solidFill>
            <a:srgbClr val="EA5B1B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0A8D726-A211-5531-047D-4B5E59F8C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6696" y="1475705"/>
            <a:ext cx="560425" cy="4854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4DFBC08-6EB6-9786-9EE0-D04E700AE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80" y="264822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97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5333B27C-10C4-62E9-ED82-CF2E9CE0A116}"/>
              </a:ext>
            </a:extLst>
          </p:cNvPr>
          <p:cNvSpPr/>
          <p:nvPr/>
        </p:nvSpPr>
        <p:spPr>
          <a:xfrm>
            <a:off x="1858297" y="747252"/>
            <a:ext cx="8775696" cy="5378245"/>
          </a:xfrm>
          <a:prstGeom prst="rect">
            <a:avLst/>
          </a:prstGeom>
          <a:noFill/>
          <a:ln w="28575">
            <a:solidFill>
              <a:srgbClr val="EA5B1B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AEB6D819-EBE8-E3B0-E15F-E0D6D1F23131}"/>
              </a:ext>
            </a:extLst>
          </p:cNvPr>
          <p:cNvGrpSpPr/>
          <p:nvPr/>
        </p:nvGrpSpPr>
        <p:grpSpPr>
          <a:xfrm>
            <a:off x="4975698" y="1203068"/>
            <a:ext cx="2375322" cy="3800658"/>
            <a:chOff x="4980586" y="1247265"/>
            <a:chExt cx="2375322" cy="3800658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B18CB6C9-A366-D64F-0E32-7EA69039B9B4}"/>
                </a:ext>
              </a:extLst>
            </p:cNvPr>
            <p:cNvGrpSpPr/>
            <p:nvPr/>
          </p:nvGrpSpPr>
          <p:grpSpPr>
            <a:xfrm>
              <a:off x="5013623" y="1247265"/>
              <a:ext cx="2342285" cy="1074806"/>
              <a:chOff x="1767118" y="186338"/>
              <a:chExt cx="2342285" cy="1074806"/>
            </a:xfrm>
          </p:grpSpPr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887829EC-6358-7083-E5FD-EB4D14EA0571}"/>
                  </a:ext>
                </a:extLst>
              </p:cNvPr>
              <p:cNvSpPr txBox="1"/>
              <p:nvPr/>
            </p:nvSpPr>
            <p:spPr>
              <a:xfrm>
                <a:off x="1767118" y="676369"/>
                <a:ext cx="2342285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latin typeface="Aptos" panose="020B0004020202020204" pitchFamily="34" charset="0"/>
                  </a:rPr>
                  <a:t>E</a:t>
                </a:r>
                <a:r>
                  <a:rPr lang="fr-FR" b="1" dirty="0">
                    <a:latin typeface="Aptos" panose="020B0004020202020204" pitchFamily="34" charset="0"/>
                  </a:rPr>
                  <a:t>NVIRONNEMENT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CD8F4CA-9935-59B3-642B-FDEEDE71079E}"/>
                  </a:ext>
                </a:extLst>
              </p:cNvPr>
              <p:cNvSpPr txBox="1"/>
              <p:nvPr/>
            </p:nvSpPr>
            <p:spPr>
              <a:xfrm>
                <a:off x="2728054" y="186338"/>
                <a:ext cx="4572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EA5B1B"/>
                    </a:solidFill>
                    <a:latin typeface="Aptos" panose="020B0004020202020204" pitchFamily="34" charset="0"/>
                  </a:rPr>
                  <a:t>1</a:t>
                </a: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23A09FA6-1DB8-5995-E579-615D31A71EBE}"/>
                </a:ext>
              </a:extLst>
            </p:cNvPr>
            <p:cNvGrpSpPr/>
            <p:nvPr/>
          </p:nvGrpSpPr>
          <p:grpSpPr>
            <a:xfrm>
              <a:off x="4980586" y="2462107"/>
              <a:ext cx="2375322" cy="1069019"/>
              <a:chOff x="3571971" y="1819131"/>
              <a:chExt cx="2375322" cy="1069019"/>
            </a:xfrm>
          </p:grpSpPr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C2C6A4B6-7F16-09A1-1DE6-63568050A609}"/>
                  </a:ext>
                </a:extLst>
              </p:cNvPr>
              <p:cNvSpPr txBox="1"/>
              <p:nvPr/>
            </p:nvSpPr>
            <p:spPr>
              <a:xfrm>
                <a:off x="3571971" y="2303375"/>
                <a:ext cx="2375322" cy="5847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latin typeface="Aptos" panose="020B0004020202020204" pitchFamily="34" charset="0"/>
                  </a:rPr>
                  <a:t>S</a:t>
                </a:r>
                <a:r>
                  <a:rPr lang="fr-FR" b="1" dirty="0">
                    <a:latin typeface="Aptos" panose="020B0004020202020204" pitchFamily="34" charset="0"/>
                  </a:rPr>
                  <a:t>OCIAL / SOCIETAL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60BC3C75-5D6B-DF91-AD7A-D393A5127486}"/>
                  </a:ext>
                </a:extLst>
              </p:cNvPr>
              <p:cNvSpPr txBox="1"/>
              <p:nvPr/>
            </p:nvSpPr>
            <p:spPr>
              <a:xfrm>
                <a:off x="4547951" y="1819131"/>
                <a:ext cx="4572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EA5B1B"/>
                    </a:solidFill>
                    <a:latin typeface="Aptos" panose="020B0004020202020204" pitchFamily="34" charset="0"/>
                  </a:rPr>
                  <a:t>2</a:t>
                </a:r>
              </a:p>
            </p:txBody>
          </p: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49B9F09D-0B11-18F7-E6D6-7A6E88FB80C7}"/>
                </a:ext>
              </a:extLst>
            </p:cNvPr>
            <p:cNvGrpSpPr/>
            <p:nvPr/>
          </p:nvGrpSpPr>
          <p:grpSpPr>
            <a:xfrm>
              <a:off x="4996704" y="3732718"/>
              <a:ext cx="2343086" cy="1315205"/>
              <a:chOff x="7591381" y="1204138"/>
              <a:chExt cx="2343086" cy="1315205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6F94C83-D600-8404-7DB2-2712386447FA}"/>
                  </a:ext>
                </a:extLst>
              </p:cNvPr>
              <p:cNvSpPr txBox="1"/>
              <p:nvPr/>
            </p:nvSpPr>
            <p:spPr>
              <a:xfrm>
                <a:off x="7591381" y="1657569"/>
                <a:ext cx="2343086" cy="86177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latin typeface="Aptos" panose="020B0004020202020204" pitchFamily="34" charset="0"/>
                  </a:rPr>
                  <a:t>G</a:t>
                </a:r>
                <a:r>
                  <a:rPr lang="fr-FR" b="1" dirty="0">
                    <a:latin typeface="Aptos" panose="020B0004020202020204" pitchFamily="34" charset="0"/>
                  </a:rPr>
                  <a:t>OUVERNANCE </a:t>
                </a:r>
              </a:p>
              <a:p>
                <a:pPr algn="r"/>
                <a:r>
                  <a:rPr lang="fr-FR" b="1" dirty="0">
                    <a:latin typeface="Aptos" panose="020B0004020202020204" pitchFamily="34" charset="0"/>
                  </a:rPr>
                  <a:t>&amp; STRATEGIE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6E87070-F54E-7A3A-FD95-FAB3843D6B12}"/>
                  </a:ext>
                </a:extLst>
              </p:cNvPr>
              <p:cNvSpPr txBox="1"/>
              <p:nvPr/>
            </p:nvSpPr>
            <p:spPr>
              <a:xfrm>
                <a:off x="8591646" y="1204138"/>
                <a:ext cx="45720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3600" b="1" dirty="0">
                    <a:solidFill>
                      <a:srgbClr val="EA5B1B"/>
                    </a:solidFill>
                    <a:latin typeface="Aptos" panose="020B00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CBAA1DC-92A9-B5AE-0A01-361F582C6421}"/>
              </a:ext>
            </a:extLst>
          </p:cNvPr>
          <p:cNvGrpSpPr/>
          <p:nvPr/>
        </p:nvGrpSpPr>
        <p:grpSpPr>
          <a:xfrm>
            <a:off x="539012" y="3602611"/>
            <a:ext cx="3433809" cy="2135287"/>
            <a:chOff x="699475" y="3732643"/>
            <a:chExt cx="3433809" cy="213528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7C1A3DB-198A-4A05-BCC3-7A5D037CD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90" r="12048"/>
            <a:stretch/>
          </p:blipFill>
          <p:spPr>
            <a:xfrm>
              <a:off x="1573739" y="3732643"/>
              <a:ext cx="2559545" cy="213528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3C9168A-C0D3-5C9D-BDB0-C74D7DF1C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75" y="3968448"/>
              <a:ext cx="757112" cy="75408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6CDBDA7-5C05-57DF-F1B0-943498DD4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769" y="4761896"/>
              <a:ext cx="757113" cy="582532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F8F9A92-CBBD-45F3-F820-28170337B5C7}"/>
              </a:ext>
            </a:extLst>
          </p:cNvPr>
          <p:cNvGrpSpPr/>
          <p:nvPr/>
        </p:nvGrpSpPr>
        <p:grpSpPr>
          <a:xfrm>
            <a:off x="9300530" y="3270410"/>
            <a:ext cx="1640438" cy="945126"/>
            <a:chOff x="10382864" y="3237693"/>
            <a:chExt cx="1640438" cy="945126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6334C1BC-5284-42C4-1450-0E80E4F8B4C8}"/>
                </a:ext>
              </a:extLst>
            </p:cNvPr>
            <p:cNvGrpSpPr/>
            <p:nvPr/>
          </p:nvGrpSpPr>
          <p:grpSpPr>
            <a:xfrm>
              <a:off x="10382864" y="3237693"/>
              <a:ext cx="1640438" cy="945126"/>
              <a:chOff x="10205300" y="4263798"/>
              <a:chExt cx="1640438" cy="945126"/>
            </a:xfrm>
          </p:grpSpPr>
          <p:pic>
            <p:nvPicPr>
              <p:cNvPr id="19" name="Image 18" descr="Une image contenant drapeau, symbole, Bleu électrique, logo&#10;&#10;Description générée automatiquement">
                <a:extLst>
                  <a:ext uri="{FF2B5EF4-FFF2-40B4-BE49-F238E27FC236}">
                    <a16:creationId xmlns:a16="http://schemas.microsoft.com/office/drawing/2014/main" id="{AFD3F9DD-BE4C-D5DA-C2AB-74C93DCC8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05300" y="4263798"/>
                <a:ext cx="1640438" cy="945126"/>
              </a:xfrm>
              <a:prstGeom prst="rect">
                <a:avLst/>
              </a:prstGeom>
            </p:spPr>
          </p:pic>
          <p:grpSp>
            <p:nvGrpSpPr>
              <p:cNvPr id="20" name="Groupe 19">
                <a:extLst>
                  <a:ext uri="{FF2B5EF4-FFF2-40B4-BE49-F238E27FC236}">
                    <a16:creationId xmlns:a16="http://schemas.microsoft.com/office/drawing/2014/main" id="{713F0EC1-F5A9-8510-06B6-5DF90ED40891}"/>
                  </a:ext>
                </a:extLst>
              </p:cNvPr>
              <p:cNvGrpSpPr/>
              <p:nvPr/>
            </p:nvGrpSpPr>
            <p:grpSpPr>
              <a:xfrm>
                <a:off x="10726332" y="4507912"/>
                <a:ext cx="598371" cy="436238"/>
                <a:chOff x="8755987" y="3843682"/>
                <a:chExt cx="598371" cy="436238"/>
              </a:xfrm>
            </p:grpSpPr>
            <p:pic>
              <p:nvPicPr>
                <p:cNvPr id="21" name="Image 20" descr="Une image contenant drapeau, symbole, Bleu électrique, logo&#10;&#10;Description générée automatiquement">
                  <a:extLst>
                    <a:ext uri="{FF2B5EF4-FFF2-40B4-BE49-F238E27FC236}">
                      <a16:creationId xmlns:a16="http://schemas.microsoft.com/office/drawing/2014/main" id="{9B75AC21-6181-9E45-E1FA-E93D8EE0D5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1325" b="78243"/>
                <a:stretch/>
              </p:blipFill>
              <p:spPr>
                <a:xfrm>
                  <a:off x="8824814" y="3931769"/>
                  <a:ext cx="460720" cy="348151"/>
                </a:xfrm>
                <a:prstGeom prst="rect">
                  <a:avLst/>
                </a:prstGeom>
              </p:spPr>
            </p:pic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A7F497F5-2406-7BB7-0E68-24BF0090E4B7}"/>
                    </a:ext>
                  </a:extLst>
                </p:cNvPr>
                <p:cNvSpPr txBox="1"/>
                <p:nvPr/>
              </p:nvSpPr>
              <p:spPr>
                <a:xfrm>
                  <a:off x="8755987" y="3843682"/>
                  <a:ext cx="59837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VSME</a:t>
                  </a:r>
                </a:p>
              </p:txBody>
            </p:sp>
          </p:grp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395B67D-E1DE-8A7E-0E0C-EB89D7744995}"/>
                </a:ext>
              </a:extLst>
            </p:cNvPr>
            <p:cNvSpPr txBox="1"/>
            <p:nvPr/>
          </p:nvSpPr>
          <p:spPr>
            <a:xfrm>
              <a:off x="10903896" y="3699926"/>
              <a:ext cx="5983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chemeClr val="bg1"/>
                  </a:solidFill>
                  <a:latin typeface="Aptos" panose="020B0004020202020204" pitchFamily="34" charset="0"/>
                </a:rPr>
                <a:t>CSRD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E4CFB916-55D3-99FC-01A2-0D84457FC1B3}"/>
              </a:ext>
            </a:extLst>
          </p:cNvPr>
          <p:cNvSpPr txBox="1"/>
          <p:nvPr/>
        </p:nvSpPr>
        <p:spPr>
          <a:xfrm>
            <a:off x="8896124" y="4440354"/>
            <a:ext cx="2449252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ptos" panose="020B0004020202020204" pitchFamily="34" charset="0"/>
              </a:rPr>
              <a:t>VSME &gt; Basic Module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5B907BA-7B6E-81CA-C175-6FB085AA2C38}"/>
              </a:ext>
            </a:extLst>
          </p:cNvPr>
          <p:cNvSpPr txBox="1"/>
          <p:nvPr/>
        </p:nvSpPr>
        <p:spPr>
          <a:xfrm>
            <a:off x="8896124" y="5003726"/>
            <a:ext cx="2449252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ptos" panose="020B0004020202020204" pitchFamily="34" charset="0"/>
              </a:rPr>
              <a:t>VSME 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ptos" panose="020B0004020202020204" pitchFamily="34" charset="0"/>
              </a:rPr>
              <a:t>Compréhensive </a:t>
            </a:r>
            <a:r>
              <a:rPr lang="fr-FR" sz="1600" b="1" dirty="0" err="1">
                <a:solidFill>
                  <a:schemeClr val="bg1"/>
                </a:solidFill>
                <a:latin typeface="Aptos" panose="020B0004020202020204" pitchFamily="34" charset="0"/>
              </a:rPr>
              <a:t>Modul</a:t>
            </a:r>
            <a:endParaRPr lang="fr-FR" sz="16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26" name="Picture 2" descr="Environmental, Social and Governance (ESG) Investing - Community First  Foundation">
            <a:extLst>
              <a:ext uri="{FF2B5EF4-FFF2-40B4-BE49-F238E27FC236}">
                <a16:creationId xmlns:a16="http://schemas.microsoft.com/office/drawing/2014/main" id="{30FE17B8-56A4-6C10-8C74-3CD32B103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22" y="1526233"/>
            <a:ext cx="2449251" cy="8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 31" descr="Une image contenant texte, capture d’écran, Police, logo&#10;&#10;Le contenu généré par l’IA peut être incorrect.">
            <a:extLst>
              <a:ext uri="{FF2B5EF4-FFF2-40B4-BE49-F238E27FC236}">
                <a16:creationId xmlns:a16="http://schemas.microsoft.com/office/drawing/2014/main" id="{B8CFA2F1-8E26-C53F-F2FA-550B87A7A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82" y="5457157"/>
            <a:ext cx="1712567" cy="9633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339CCD1-F2B6-A69B-3642-0685A01AB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038" y="133304"/>
            <a:ext cx="2621285" cy="99974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A6594FB-B7F8-AA63-58EB-EDC000C1C8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255" y="5457157"/>
            <a:ext cx="1403942" cy="95424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4A8FFBD-1FCD-49E0-D10A-C2592BA6B1FC}"/>
              </a:ext>
            </a:extLst>
          </p:cNvPr>
          <p:cNvSpPr/>
          <p:nvPr/>
        </p:nvSpPr>
        <p:spPr>
          <a:xfrm>
            <a:off x="692037" y="1408344"/>
            <a:ext cx="3564781" cy="1493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6696A4B3-EAD0-2510-3938-08C8AC01E2C1}"/>
              </a:ext>
            </a:extLst>
          </p:cNvPr>
          <p:cNvGrpSpPr/>
          <p:nvPr/>
        </p:nvGrpSpPr>
        <p:grpSpPr>
          <a:xfrm>
            <a:off x="683743" y="1408344"/>
            <a:ext cx="3169454" cy="1493810"/>
            <a:chOff x="1258222" y="1247265"/>
            <a:chExt cx="3169454" cy="1493810"/>
          </a:xfrm>
        </p:grpSpPr>
        <p:pic>
          <p:nvPicPr>
            <p:cNvPr id="25" name="Image 24" descr="Une image contenant Graphique, Police, capture d’écran, graphisme&#10;&#10;Le contenu généré par l’IA peut être incorrect.">
              <a:extLst>
                <a:ext uri="{FF2B5EF4-FFF2-40B4-BE49-F238E27FC236}">
                  <a16:creationId xmlns:a16="http://schemas.microsoft.com/office/drawing/2014/main" id="{3DE5A756-2827-E22A-C3C1-40329484E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2" y="1247265"/>
              <a:ext cx="2114524" cy="936974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34D31535-D8AA-6B20-CB86-84EA90205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3631" r="45415" b="80801"/>
            <a:stretch/>
          </p:blipFill>
          <p:spPr>
            <a:xfrm>
              <a:off x="1868130" y="2211446"/>
              <a:ext cx="2559546" cy="529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4550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C2C1-0743-5AAB-8E87-936E1591C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7481C-8D7C-16D9-2CA6-8ADE74E83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536" y="3027449"/>
            <a:ext cx="10890928" cy="2784102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Aptos" panose="020B0004020202020204" pitchFamily="34" charset="0"/>
              </a:rPr>
              <a:t>La notion d’IMPACT, décryptage utile à la coopération dans son écosystème</a:t>
            </a:r>
          </a:p>
          <a:p>
            <a:r>
              <a:rPr lang="fr-FR" sz="2400" dirty="0">
                <a:latin typeface="Aptos" panose="020B0004020202020204" pitchFamily="34" charset="0"/>
              </a:rPr>
              <a:t>Présentation du référentiel « Impact Score », son fonctionnement</a:t>
            </a:r>
          </a:p>
          <a:p>
            <a:r>
              <a:rPr lang="fr-FR" sz="2400" dirty="0">
                <a:latin typeface="Aptos" panose="020B0004020202020204" pitchFamily="34" charset="0"/>
              </a:rPr>
              <a:t>Le lien entre « Impact Score », RSE, ESG, et VSME / CSRD (réglementation européenne sur la durabilité)</a:t>
            </a:r>
          </a:p>
          <a:p>
            <a:r>
              <a:rPr lang="fr-FR" sz="2400" dirty="0">
                <a:latin typeface="Aptos" panose="020B0004020202020204" pitchFamily="34" charset="0"/>
              </a:rPr>
              <a:t>Présentation du parcours                                      proposé par Planet RSE Toulouse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EA11B3F-44BA-8450-5C7C-E676A82DB68A}"/>
              </a:ext>
            </a:extLst>
          </p:cNvPr>
          <p:cNvGrpSpPr/>
          <p:nvPr/>
        </p:nvGrpSpPr>
        <p:grpSpPr>
          <a:xfrm>
            <a:off x="0" y="1563329"/>
            <a:ext cx="6595845" cy="945126"/>
            <a:chOff x="0" y="1514168"/>
            <a:chExt cx="6720885" cy="945126"/>
          </a:xfrm>
        </p:grpSpPr>
        <p:grpSp>
          <p:nvGrpSpPr>
            <p:cNvPr id="8" name="Google Shape;215;p18">
              <a:extLst>
                <a:ext uri="{FF2B5EF4-FFF2-40B4-BE49-F238E27FC236}">
                  <a16:creationId xmlns:a16="http://schemas.microsoft.com/office/drawing/2014/main" id="{B7A29B60-F7F6-D7A5-9C14-C6023CC31AE6}"/>
                </a:ext>
              </a:extLst>
            </p:cNvPr>
            <p:cNvGrpSpPr/>
            <p:nvPr/>
          </p:nvGrpSpPr>
          <p:grpSpPr>
            <a:xfrm>
              <a:off x="0" y="1514168"/>
              <a:ext cx="6720885" cy="945126"/>
              <a:chOff x="-2" y="4305300"/>
              <a:chExt cx="12900940" cy="1841780"/>
            </a:xfrm>
          </p:grpSpPr>
          <p:sp>
            <p:nvSpPr>
              <p:cNvPr id="10" name="Google Shape;216;p18">
                <a:extLst>
                  <a:ext uri="{FF2B5EF4-FFF2-40B4-BE49-F238E27FC236}">
                    <a16:creationId xmlns:a16="http://schemas.microsoft.com/office/drawing/2014/main" id="{71472EE6-6E23-FDF1-CD7C-5857EFF72692}"/>
                  </a:ext>
                </a:extLst>
              </p:cNvPr>
              <p:cNvSpPr/>
              <p:nvPr/>
            </p:nvSpPr>
            <p:spPr>
              <a:xfrm>
                <a:off x="11483716" y="4305300"/>
                <a:ext cx="1417222" cy="1841780"/>
              </a:xfrm>
              <a:prstGeom prst="flowChartDelay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17;p18">
                <a:extLst>
                  <a:ext uri="{FF2B5EF4-FFF2-40B4-BE49-F238E27FC236}">
                    <a16:creationId xmlns:a16="http://schemas.microsoft.com/office/drawing/2014/main" id="{1CED5360-6D24-7F6F-1DC7-CE00C693242F}"/>
                  </a:ext>
                </a:extLst>
              </p:cNvPr>
              <p:cNvSpPr/>
              <p:nvPr/>
            </p:nvSpPr>
            <p:spPr>
              <a:xfrm>
                <a:off x="-2" y="4305300"/>
                <a:ext cx="11483718" cy="1841780"/>
              </a:xfrm>
              <a:prstGeom prst="rect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91;p13">
              <a:extLst>
                <a:ext uri="{FF2B5EF4-FFF2-40B4-BE49-F238E27FC236}">
                  <a16:creationId xmlns:a16="http://schemas.microsoft.com/office/drawing/2014/main" id="{643E8C25-3DB4-8923-B038-F7A8B34026B7}"/>
                </a:ext>
              </a:extLst>
            </p:cNvPr>
            <p:cNvSpPr txBox="1"/>
            <p:nvPr/>
          </p:nvSpPr>
          <p:spPr>
            <a:xfrm>
              <a:off x="536754" y="1654332"/>
              <a:ext cx="5541949" cy="598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7681"/>
                </a:lnSpc>
              </a:pPr>
              <a:r>
                <a:rPr lang="fr-FR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Session de lancement</a:t>
              </a:r>
              <a:endParaRPr sz="3600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2561742-B187-85FC-9DF0-A709A1B14EC8}"/>
              </a:ext>
            </a:extLst>
          </p:cNvPr>
          <p:cNvGrpSpPr/>
          <p:nvPr/>
        </p:nvGrpSpPr>
        <p:grpSpPr>
          <a:xfrm>
            <a:off x="8586758" y="261070"/>
            <a:ext cx="3421200" cy="903300"/>
            <a:chOff x="7803281" y="988776"/>
            <a:chExt cx="3421200" cy="903300"/>
          </a:xfrm>
        </p:grpSpPr>
        <p:sp>
          <p:nvSpPr>
            <p:cNvPr id="15" name="Google Shape;354;p19">
              <a:extLst>
                <a:ext uri="{FF2B5EF4-FFF2-40B4-BE49-F238E27FC236}">
                  <a16:creationId xmlns:a16="http://schemas.microsoft.com/office/drawing/2014/main" id="{95E51EF1-7AAA-67BE-B39C-F4633CD1CE45}"/>
                </a:ext>
              </a:extLst>
            </p:cNvPr>
            <p:cNvSpPr/>
            <p:nvPr/>
          </p:nvSpPr>
          <p:spPr>
            <a:xfrm>
              <a:off x="7803281" y="988776"/>
              <a:ext cx="3421200" cy="903300"/>
            </a:xfrm>
            <a:prstGeom prst="roundRect">
              <a:avLst>
                <a:gd name="adj" fmla="val 50000"/>
              </a:avLst>
            </a:prstGeom>
            <a:solidFill>
              <a:srgbClr val="0CB1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lt1"/>
                  </a:solidFill>
                  <a:latin typeface="Abadi" panose="020B0604020104020204" pitchFamily="34" charset="0"/>
                </a:rPr>
                <a:t>Sur inscription préalable</a:t>
              </a:r>
              <a:endParaRPr sz="1600" dirty="0">
                <a:solidFill>
                  <a:schemeClr val="lt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6" name="Google Shape;355;p19">
              <a:extLst>
                <a:ext uri="{FF2B5EF4-FFF2-40B4-BE49-F238E27FC236}">
                  <a16:creationId xmlns:a16="http://schemas.microsoft.com/office/drawing/2014/main" id="{1F599943-AFDE-C49B-EACC-2CDCA722A1F5}"/>
                </a:ext>
              </a:extLst>
            </p:cNvPr>
            <p:cNvSpPr/>
            <p:nvPr/>
          </p:nvSpPr>
          <p:spPr>
            <a:xfrm>
              <a:off x="10306781" y="988776"/>
              <a:ext cx="917700" cy="903300"/>
            </a:xfrm>
            <a:prstGeom prst="flowChartConnector">
              <a:avLst/>
            </a:prstGeom>
            <a:solidFill>
              <a:srgbClr val="3D2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 dirty="0">
                  <a:solidFill>
                    <a:schemeClr val="lt1"/>
                  </a:solidFill>
                  <a:latin typeface="Abadi" panose="020B0604020104020204" pitchFamily="34" charset="0"/>
                </a:rPr>
                <a:t>2H </a:t>
              </a:r>
            </a:p>
          </p:txBody>
        </p:sp>
      </p:grpSp>
      <p:pic>
        <p:nvPicPr>
          <p:cNvPr id="17" name="Google Shape;184;p17" descr="Une image contenant texte, Police, cercle, logo&#10;&#10;Description générée automatiquement">
            <a:extLst>
              <a:ext uri="{FF2B5EF4-FFF2-40B4-BE49-F238E27FC236}">
                <a16:creationId xmlns:a16="http://schemas.microsoft.com/office/drawing/2014/main" id="{12480F52-0DB7-6C6A-7496-E93AE7A836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42637" y="1718501"/>
            <a:ext cx="720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7426735-B072-01D4-CD2D-45FC10DCA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16"/>
            <a:ext cx="2621285" cy="9997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478A3A-E7CB-67B8-9B30-0FD47C111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67" y="4900296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27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28B2A863-08B1-E50A-D2AE-8F7CC045B39B}"/>
              </a:ext>
            </a:extLst>
          </p:cNvPr>
          <p:cNvGrpSpPr/>
          <p:nvPr/>
        </p:nvGrpSpPr>
        <p:grpSpPr>
          <a:xfrm>
            <a:off x="0" y="1478367"/>
            <a:ext cx="8535146" cy="945126"/>
            <a:chOff x="0" y="1514168"/>
            <a:chExt cx="8696950" cy="945126"/>
          </a:xfrm>
        </p:grpSpPr>
        <p:grpSp>
          <p:nvGrpSpPr>
            <p:cNvPr id="8" name="Google Shape;215;p18">
              <a:extLst>
                <a:ext uri="{FF2B5EF4-FFF2-40B4-BE49-F238E27FC236}">
                  <a16:creationId xmlns:a16="http://schemas.microsoft.com/office/drawing/2014/main" id="{809890A9-BAAF-F419-B74E-5EFA77A530CF}"/>
                </a:ext>
              </a:extLst>
            </p:cNvPr>
            <p:cNvGrpSpPr/>
            <p:nvPr/>
          </p:nvGrpSpPr>
          <p:grpSpPr>
            <a:xfrm>
              <a:off x="0" y="1514168"/>
              <a:ext cx="8696950" cy="945126"/>
              <a:chOff x="-2" y="4305300"/>
              <a:chExt cx="16694056" cy="1841780"/>
            </a:xfrm>
          </p:grpSpPr>
          <p:sp>
            <p:nvSpPr>
              <p:cNvPr id="10" name="Google Shape;216;p18">
                <a:extLst>
                  <a:ext uri="{FF2B5EF4-FFF2-40B4-BE49-F238E27FC236}">
                    <a16:creationId xmlns:a16="http://schemas.microsoft.com/office/drawing/2014/main" id="{AA537D9F-5718-9505-0B5B-7359BDE4983E}"/>
                  </a:ext>
                </a:extLst>
              </p:cNvPr>
              <p:cNvSpPr/>
              <p:nvPr/>
            </p:nvSpPr>
            <p:spPr>
              <a:xfrm>
                <a:off x="15276832" y="4305300"/>
                <a:ext cx="1417222" cy="1841780"/>
              </a:xfrm>
              <a:prstGeom prst="flowChartDelay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17;p18">
                <a:extLst>
                  <a:ext uri="{FF2B5EF4-FFF2-40B4-BE49-F238E27FC236}">
                    <a16:creationId xmlns:a16="http://schemas.microsoft.com/office/drawing/2014/main" id="{945B6B7B-AC5A-F58E-D8A7-413DDE93AD2E}"/>
                  </a:ext>
                </a:extLst>
              </p:cNvPr>
              <p:cNvSpPr/>
              <p:nvPr/>
            </p:nvSpPr>
            <p:spPr>
              <a:xfrm>
                <a:off x="-2" y="4305300"/>
                <a:ext cx="15269497" cy="1841780"/>
              </a:xfrm>
              <a:prstGeom prst="rect">
                <a:avLst/>
              </a:prstGeom>
              <a:solidFill>
                <a:srgbClr val="402E9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Google Shape;91;p13">
              <a:extLst>
                <a:ext uri="{FF2B5EF4-FFF2-40B4-BE49-F238E27FC236}">
                  <a16:creationId xmlns:a16="http://schemas.microsoft.com/office/drawing/2014/main" id="{E0A39A35-41F8-66A3-4F77-6B2CE0A87ECB}"/>
                </a:ext>
              </a:extLst>
            </p:cNvPr>
            <p:cNvSpPr txBox="1"/>
            <p:nvPr/>
          </p:nvSpPr>
          <p:spPr>
            <a:xfrm>
              <a:off x="446997" y="1654332"/>
              <a:ext cx="8008065" cy="598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>
                <a:lnSpc>
                  <a:spcPct val="107681"/>
                </a:lnSpc>
              </a:pPr>
              <a:r>
                <a:rPr lang="fr-FR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Orientations des 3 séances</a:t>
              </a:r>
              <a:endParaRPr sz="3600" dirty="0"/>
            </a:p>
          </p:txBody>
        </p:sp>
      </p:grpSp>
      <p:graphicFrame>
        <p:nvGraphicFramePr>
          <p:cNvPr id="14" name="Espace réservé du contenu 2">
            <a:extLst>
              <a:ext uri="{FF2B5EF4-FFF2-40B4-BE49-F238E27FC236}">
                <a16:creationId xmlns:a16="http://schemas.microsoft.com/office/drawing/2014/main" id="{077F39BC-CF95-AB3B-DC0E-EDEF62195B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6910662"/>
              </p:ext>
            </p:extLst>
          </p:nvPr>
        </p:nvGraphicFramePr>
        <p:xfrm>
          <a:off x="1890752" y="4316568"/>
          <a:ext cx="8444331" cy="1845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06265ED2-E78E-4B0F-AF81-02F715AA5557}"/>
              </a:ext>
            </a:extLst>
          </p:cNvPr>
          <p:cNvGrpSpPr/>
          <p:nvPr/>
        </p:nvGrpSpPr>
        <p:grpSpPr>
          <a:xfrm>
            <a:off x="8660228" y="261070"/>
            <a:ext cx="3421200" cy="903300"/>
            <a:chOff x="7803281" y="988776"/>
            <a:chExt cx="3421200" cy="903300"/>
          </a:xfrm>
        </p:grpSpPr>
        <p:sp>
          <p:nvSpPr>
            <p:cNvPr id="16" name="Google Shape;354;p19">
              <a:extLst>
                <a:ext uri="{FF2B5EF4-FFF2-40B4-BE49-F238E27FC236}">
                  <a16:creationId xmlns:a16="http://schemas.microsoft.com/office/drawing/2014/main" id="{022AB5EE-283E-130C-4227-306C1DBF2692}"/>
                </a:ext>
              </a:extLst>
            </p:cNvPr>
            <p:cNvSpPr/>
            <p:nvPr/>
          </p:nvSpPr>
          <p:spPr>
            <a:xfrm>
              <a:off x="7803281" y="988776"/>
              <a:ext cx="3421200" cy="903300"/>
            </a:xfrm>
            <a:prstGeom prst="roundRect">
              <a:avLst>
                <a:gd name="adj" fmla="val 50000"/>
              </a:avLst>
            </a:prstGeom>
            <a:solidFill>
              <a:srgbClr val="0CB1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dirty="0">
                  <a:solidFill>
                    <a:schemeClr val="lt1"/>
                  </a:solidFill>
                  <a:latin typeface="Abadi" panose="020B0604020104020204" pitchFamily="34" charset="0"/>
                </a:rPr>
                <a:t>Réservé aux membres de Planet’RSE Toulouse</a:t>
              </a:r>
              <a:endParaRPr sz="1600" dirty="0">
                <a:solidFill>
                  <a:schemeClr val="lt1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17" name="Google Shape;355;p19">
              <a:extLst>
                <a:ext uri="{FF2B5EF4-FFF2-40B4-BE49-F238E27FC236}">
                  <a16:creationId xmlns:a16="http://schemas.microsoft.com/office/drawing/2014/main" id="{F8DD4C62-3D65-1AAE-CD2A-EBFC3BCD1990}"/>
                </a:ext>
              </a:extLst>
            </p:cNvPr>
            <p:cNvSpPr/>
            <p:nvPr/>
          </p:nvSpPr>
          <p:spPr>
            <a:xfrm>
              <a:off x="10306781" y="988776"/>
              <a:ext cx="917700" cy="903300"/>
            </a:xfrm>
            <a:prstGeom prst="flowChartConnector">
              <a:avLst/>
            </a:prstGeom>
            <a:solidFill>
              <a:srgbClr val="3D217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1" dirty="0">
                  <a:solidFill>
                    <a:schemeClr val="lt1"/>
                  </a:solidFill>
                  <a:latin typeface="Abadi" panose="020B0604020104020204" pitchFamily="34" charset="0"/>
                </a:rPr>
                <a:t>3 x 2H 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600" b="1" dirty="0" err="1">
                  <a:solidFill>
                    <a:schemeClr val="lt1"/>
                  </a:solidFill>
                  <a:latin typeface="Abadi" panose="020B0604020104020204" pitchFamily="34" charset="0"/>
                </a:rPr>
                <a:t>visio</a:t>
              </a:r>
              <a:endParaRPr sz="1600" dirty="0">
                <a:latin typeface="Abadi" panose="020B0604020104020204" pitchFamily="34" charset="0"/>
              </a:endParaRPr>
            </a:p>
          </p:txBody>
        </p:sp>
      </p:grpSp>
      <p:pic>
        <p:nvPicPr>
          <p:cNvPr id="18" name="Google Shape;332;p1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5A22942-CD64-111D-0838-199CE57F9BA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10962" y="1564022"/>
            <a:ext cx="7316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3;p19" descr="Une image contenant Police, Graphique, logo, Bleu électrique&#10;&#10;Description générée automatiquement">
            <a:extLst>
              <a:ext uri="{FF2B5EF4-FFF2-40B4-BE49-F238E27FC236}">
                <a16:creationId xmlns:a16="http://schemas.microsoft.com/office/drawing/2014/main" id="{8197626D-A8B4-6CFB-9CB4-F573B1D81D2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36086" y="1563328"/>
            <a:ext cx="731600" cy="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E124B0A-B755-9C6D-C5FA-00F9F3C419C0}"/>
              </a:ext>
            </a:extLst>
          </p:cNvPr>
          <p:cNvGrpSpPr/>
          <p:nvPr/>
        </p:nvGrpSpPr>
        <p:grpSpPr>
          <a:xfrm>
            <a:off x="1258066" y="2746657"/>
            <a:ext cx="2181225" cy="1035459"/>
            <a:chOff x="1767118" y="225685"/>
            <a:chExt cx="2181225" cy="103545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9F83AA1-B07A-75E7-BEDD-1CC13E62831E}"/>
                </a:ext>
              </a:extLst>
            </p:cNvPr>
            <p:cNvSpPr txBox="1"/>
            <p:nvPr/>
          </p:nvSpPr>
          <p:spPr>
            <a:xfrm>
              <a:off x="1767118" y="676369"/>
              <a:ext cx="2181225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E</a:t>
              </a:r>
              <a:r>
                <a:rPr lang="fr-FR" b="1" dirty="0">
                  <a:latin typeface="Aptos" panose="020B0004020202020204" pitchFamily="34" charset="0"/>
                </a:rPr>
                <a:t>NVIRONNEMENT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B54D4D05-BEAC-34D2-D31F-AA8EEC4E6889}"/>
                </a:ext>
              </a:extLst>
            </p:cNvPr>
            <p:cNvSpPr txBox="1"/>
            <p:nvPr/>
          </p:nvSpPr>
          <p:spPr>
            <a:xfrm>
              <a:off x="2618777" y="225685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1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BBED7CD-7791-85DD-2E80-AB7A2EB89E6F}"/>
              </a:ext>
            </a:extLst>
          </p:cNvPr>
          <p:cNvGrpSpPr/>
          <p:nvPr/>
        </p:nvGrpSpPr>
        <p:grpSpPr>
          <a:xfrm>
            <a:off x="4908339" y="2694858"/>
            <a:ext cx="2375322" cy="1069019"/>
            <a:chOff x="3571971" y="1819131"/>
            <a:chExt cx="2375322" cy="1069019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7A5F1C4-0BE4-30B6-9B92-D8B32AE661BC}"/>
                </a:ext>
              </a:extLst>
            </p:cNvPr>
            <p:cNvSpPr txBox="1"/>
            <p:nvPr/>
          </p:nvSpPr>
          <p:spPr>
            <a:xfrm>
              <a:off x="3571971" y="2303375"/>
              <a:ext cx="2375322" cy="5847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S</a:t>
              </a:r>
              <a:r>
                <a:rPr lang="fr-FR" b="1" dirty="0">
                  <a:latin typeface="Aptos" panose="020B0004020202020204" pitchFamily="34" charset="0"/>
                </a:rPr>
                <a:t>OCIAL / SOCIETAL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810776D3-DD17-8BEB-276C-B4A915B381D7}"/>
                </a:ext>
              </a:extLst>
            </p:cNvPr>
            <p:cNvSpPr txBox="1"/>
            <p:nvPr/>
          </p:nvSpPr>
          <p:spPr>
            <a:xfrm>
              <a:off x="4547951" y="1819131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2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38EF04-B012-DB04-EB49-72C1E27FCD7D}"/>
              </a:ext>
            </a:extLst>
          </p:cNvPr>
          <p:cNvGrpSpPr/>
          <p:nvPr/>
        </p:nvGrpSpPr>
        <p:grpSpPr>
          <a:xfrm>
            <a:off x="8840922" y="2682286"/>
            <a:ext cx="2343086" cy="1315205"/>
            <a:chOff x="7591381" y="1204138"/>
            <a:chExt cx="2343086" cy="1315205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B86A485-CCDA-D50F-BE2F-3D462A9FCDA0}"/>
                </a:ext>
              </a:extLst>
            </p:cNvPr>
            <p:cNvSpPr txBox="1"/>
            <p:nvPr/>
          </p:nvSpPr>
          <p:spPr>
            <a:xfrm>
              <a:off x="7591381" y="1657569"/>
              <a:ext cx="2343086" cy="8617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latin typeface="Aptos" panose="020B0004020202020204" pitchFamily="34" charset="0"/>
                </a:rPr>
                <a:t>G</a:t>
              </a:r>
              <a:r>
                <a:rPr lang="fr-FR" b="1" dirty="0">
                  <a:latin typeface="Aptos" panose="020B0004020202020204" pitchFamily="34" charset="0"/>
                </a:rPr>
                <a:t>OUVERNANCE </a:t>
              </a:r>
            </a:p>
            <a:p>
              <a:pPr algn="r"/>
              <a:r>
                <a:rPr lang="fr-FR" b="1" dirty="0">
                  <a:latin typeface="Aptos" panose="020B0004020202020204" pitchFamily="34" charset="0"/>
                </a:rPr>
                <a:t>&amp; STRATEGIE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E61CB7C-AFB2-E34C-DACE-A45ABFE69DF6}"/>
                </a:ext>
              </a:extLst>
            </p:cNvPr>
            <p:cNvSpPr txBox="1"/>
            <p:nvPr/>
          </p:nvSpPr>
          <p:spPr>
            <a:xfrm>
              <a:off x="8591646" y="1204138"/>
              <a:ext cx="4572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3600" b="1" dirty="0">
                  <a:solidFill>
                    <a:srgbClr val="EA5B1B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EF17DBDE-96EC-F6E3-9C6C-63B61081D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16"/>
            <a:ext cx="2621285" cy="9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38104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1812</Words>
  <Application>Microsoft Office PowerPoint</Application>
  <PresentationFormat>Grand écran</PresentationFormat>
  <Paragraphs>266</Paragraphs>
  <Slides>36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Abadi</vt:lpstr>
      <vt:lpstr>Aptos</vt:lpstr>
      <vt:lpstr>Arial</vt:lpstr>
      <vt:lpstr>Courier New</vt:lpstr>
      <vt:lpstr>Grandview Display</vt:lpstr>
      <vt:lpstr>Symbol</vt:lpstr>
      <vt:lpstr>Wingdings</vt:lpstr>
      <vt:lpstr>DashVTI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 Sauerbrey</dc:creator>
  <cp:lastModifiedBy>Thierry FABA</cp:lastModifiedBy>
  <cp:revision>38</cp:revision>
  <cp:lastPrinted>2025-05-20T16:04:42Z</cp:lastPrinted>
  <dcterms:created xsi:type="dcterms:W3CDTF">2025-03-13T15:09:32Z</dcterms:created>
  <dcterms:modified xsi:type="dcterms:W3CDTF">2025-09-01T14:40:03Z</dcterms:modified>
</cp:coreProperties>
</file>