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1659" r:id="rId3"/>
    <p:sldId id="1642" r:id="rId4"/>
    <p:sldId id="1643" r:id="rId5"/>
    <p:sldId id="1644" r:id="rId6"/>
    <p:sldId id="1634" r:id="rId7"/>
    <p:sldId id="1633" r:id="rId8"/>
    <p:sldId id="1636" r:id="rId9"/>
    <p:sldId id="1639" r:id="rId10"/>
    <p:sldId id="1635" r:id="rId11"/>
    <p:sldId id="1631" r:id="rId12"/>
    <p:sldId id="1632" r:id="rId13"/>
    <p:sldId id="1656" r:id="rId1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504C"/>
    <a:srgbClr val="BA353F"/>
    <a:srgbClr val="E5664E"/>
    <a:srgbClr val="575656"/>
    <a:srgbClr val="CB2C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26"/>
    <p:restoredTop sz="94694"/>
  </p:normalViewPr>
  <p:slideViewPr>
    <p:cSldViewPr snapToGrid="0" snapToObjects="1">
      <p:cViewPr varScale="1">
        <p:scale>
          <a:sx n="105" d="100"/>
          <a:sy n="105" d="100"/>
        </p:scale>
        <p:origin x="121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FEE106D9-D7D4-F145-A3B0-9F9C23D05474}"/>
              </a:ext>
            </a:extLst>
          </p:cNvPr>
          <p:cNvPicPr>
            <a:picLocks noChangeAspect="1"/>
          </p:cNvPicPr>
          <p:nvPr userDrawn="1"/>
        </p:nvPicPr>
        <p:blipFill rotWithShape="1">
          <a:blip r:embed="rId2"/>
          <a:srcRect l="1455" t="36050" r="15786" b="488"/>
          <a:stretch/>
        </p:blipFill>
        <p:spPr>
          <a:xfrm>
            <a:off x="0" y="-3"/>
            <a:ext cx="12192000" cy="6858003"/>
          </a:xfrm>
          <a:prstGeom prst="rect">
            <a:avLst/>
          </a:prstGeom>
        </p:spPr>
      </p:pic>
      <p:sp>
        <p:nvSpPr>
          <p:cNvPr id="2" name="Titre 1">
            <a:extLst>
              <a:ext uri="{FF2B5EF4-FFF2-40B4-BE49-F238E27FC236}">
                <a16:creationId xmlns:a16="http://schemas.microsoft.com/office/drawing/2014/main" id="{A7510D6E-3B56-B745-87B3-5984A0640BB1}"/>
              </a:ext>
            </a:extLst>
          </p:cNvPr>
          <p:cNvSpPr>
            <a:spLocks noGrp="1"/>
          </p:cNvSpPr>
          <p:nvPr>
            <p:ph type="ctrTitle"/>
          </p:nvPr>
        </p:nvSpPr>
        <p:spPr>
          <a:xfrm>
            <a:off x="1208829" y="2576993"/>
            <a:ext cx="6988759" cy="1655762"/>
          </a:xfrm>
        </p:spPr>
        <p:txBody>
          <a:bodyPr anchor="b">
            <a:noAutofit/>
          </a:bodyPr>
          <a:lstStyle>
            <a:lvl1pPr algn="l">
              <a:defRPr sz="6000" b="1" i="0">
                <a:solidFill>
                  <a:srgbClr val="E5664E"/>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Sous-titre 2">
            <a:extLst>
              <a:ext uri="{FF2B5EF4-FFF2-40B4-BE49-F238E27FC236}">
                <a16:creationId xmlns:a16="http://schemas.microsoft.com/office/drawing/2014/main" id="{682CCA79-19DC-C14E-BD80-41214BB555F1}"/>
              </a:ext>
            </a:extLst>
          </p:cNvPr>
          <p:cNvSpPr>
            <a:spLocks noGrp="1"/>
          </p:cNvSpPr>
          <p:nvPr>
            <p:ph type="subTitle" idx="1"/>
          </p:nvPr>
        </p:nvSpPr>
        <p:spPr>
          <a:xfrm>
            <a:off x="1208829" y="4253390"/>
            <a:ext cx="6988759" cy="1655762"/>
          </a:xfrm>
        </p:spPr>
        <p:txBody>
          <a:bodyPr>
            <a:noAutofit/>
          </a:bodyPr>
          <a:lstStyle>
            <a:lvl1pPr marL="0" indent="0" algn="l">
              <a:buNone/>
              <a:defRPr sz="4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4" name="Espace réservé de la date 3">
            <a:extLst>
              <a:ext uri="{FF2B5EF4-FFF2-40B4-BE49-F238E27FC236}">
                <a16:creationId xmlns:a16="http://schemas.microsoft.com/office/drawing/2014/main" id="{8D169288-2DBB-6940-A27B-34389862653F}"/>
              </a:ext>
            </a:extLst>
          </p:cNvPr>
          <p:cNvSpPr>
            <a:spLocks noGrp="1"/>
          </p:cNvSpPr>
          <p:nvPr>
            <p:ph type="dt" sz="half" idx="10"/>
          </p:nvPr>
        </p:nvSpPr>
        <p:spPr>
          <a:xfrm>
            <a:off x="1656495" y="6356350"/>
            <a:ext cx="2081316" cy="365125"/>
          </a:xfrm>
        </p:spPr>
        <p:txBody>
          <a:bodyPr/>
          <a:lstStyle>
            <a:lvl1pPr>
              <a:defRPr>
                <a:solidFill>
                  <a:schemeClr val="bg1"/>
                </a:solidFill>
              </a:defRPr>
            </a:lvl1pPr>
          </a:lstStyle>
          <a:p>
            <a:fld id="{6DB69C2E-6226-5C43-9ECC-D623A877AD96}" type="datetimeFigureOut">
              <a:rPr lang="fr-FR" smtClean="0"/>
              <a:pPr/>
              <a:t>07/11/2024</a:t>
            </a:fld>
            <a:endParaRPr lang="fr-FR" dirty="0"/>
          </a:p>
        </p:txBody>
      </p:sp>
      <p:sp>
        <p:nvSpPr>
          <p:cNvPr id="5" name="Espace réservé du pied de page 4">
            <a:extLst>
              <a:ext uri="{FF2B5EF4-FFF2-40B4-BE49-F238E27FC236}">
                <a16:creationId xmlns:a16="http://schemas.microsoft.com/office/drawing/2014/main" id="{300D3A2D-57A7-2E4A-8869-9D461667BF1F}"/>
              </a:ext>
            </a:extLst>
          </p:cNvPr>
          <p:cNvSpPr>
            <a:spLocks noGrp="1"/>
          </p:cNvSpPr>
          <p:nvPr>
            <p:ph type="ftr" sz="quarter" idx="11"/>
          </p:nvPr>
        </p:nvSpPr>
        <p:spPr/>
        <p:txBody>
          <a:bodyPr/>
          <a:lstStyle>
            <a:lvl1pPr>
              <a:defRPr>
                <a:solidFill>
                  <a:schemeClr val="bg1"/>
                </a:solidFill>
              </a:defRPr>
            </a:lvl1pPr>
          </a:lstStyle>
          <a:p>
            <a:endParaRPr lang="fr-FR" dirty="0"/>
          </a:p>
        </p:txBody>
      </p:sp>
      <p:sp>
        <p:nvSpPr>
          <p:cNvPr id="6" name="Espace réservé du numéro de diapositive 5">
            <a:extLst>
              <a:ext uri="{FF2B5EF4-FFF2-40B4-BE49-F238E27FC236}">
                <a16:creationId xmlns:a16="http://schemas.microsoft.com/office/drawing/2014/main" id="{57A01303-4DCC-0047-93C0-899AB11FE1FE}"/>
              </a:ext>
            </a:extLst>
          </p:cNvPr>
          <p:cNvSpPr>
            <a:spLocks noGrp="1"/>
          </p:cNvSpPr>
          <p:nvPr>
            <p:ph type="sldNum" sz="quarter" idx="12"/>
          </p:nvPr>
        </p:nvSpPr>
        <p:spPr/>
        <p:txBody>
          <a:bodyPr/>
          <a:lstStyle>
            <a:lvl1pPr>
              <a:defRPr>
                <a:solidFill>
                  <a:schemeClr val="bg1"/>
                </a:solidFill>
              </a:defRPr>
            </a:lvl1pPr>
          </a:lstStyle>
          <a:p>
            <a:fld id="{C6DD0012-8FA6-AF4E-8BB9-8CD305054F12}" type="slidenum">
              <a:rPr lang="fr-FR" smtClean="0"/>
              <a:pPr/>
              <a:t>‹N°›</a:t>
            </a:fld>
            <a:endParaRPr lang="fr-FR" dirty="0"/>
          </a:p>
        </p:txBody>
      </p:sp>
      <p:pic>
        <p:nvPicPr>
          <p:cNvPr id="13" name="Image 12">
            <a:extLst>
              <a:ext uri="{FF2B5EF4-FFF2-40B4-BE49-F238E27FC236}">
                <a16:creationId xmlns:a16="http://schemas.microsoft.com/office/drawing/2014/main" id="{95682568-625D-DA47-9EAB-30DD20FFEF8E}"/>
              </a:ext>
            </a:extLst>
          </p:cNvPr>
          <p:cNvPicPr>
            <a:picLocks noChangeAspect="1"/>
          </p:cNvPicPr>
          <p:nvPr userDrawn="1"/>
        </p:nvPicPr>
        <p:blipFill>
          <a:blip r:embed="rId3"/>
          <a:stretch>
            <a:fillRect/>
          </a:stretch>
        </p:blipFill>
        <p:spPr>
          <a:xfrm>
            <a:off x="265184" y="0"/>
            <a:ext cx="1906011" cy="2387600"/>
          </a:xfrm>
          <a:prstGeom prst="rect">
            <a:avLst/>
          </a:prstGeom>
        </p:spPr>
      </p:pic>
      <p:pic>
        <p:nvPicPr>
          <p:cNvPr id="14" name="Image 13">
            <a:extLst>
              <a:ext uri="{FF2B5EF4-FFF2-40B4-BE49-F238E27FC236}">
                <a16:creationId xmlns:a16="http://schemas.microsoft.com/office/drawing/2014/main" id="{1D5EFA55-3327-1C44-A373-E6C683736C2D}"/>
              </a:ext>
            </a:extLst>
          </p:cNvPr>
          <p:cNvPicPr>
            <a:picLocks noChangeAspect="1"/>
          </p:cNvPicPr>
          <p:nvPr userDrawn="1"/>
        </p:nvPicPr>
        <p:blipFill rotWithShape="1">
          <a:blip r:embed="rId4"/>
          <a:srcRect t="9680"/>
          <a:stretch/>
        </p:blipFill>
        <p:spPr>
          <a:xfrm>
            <a:off x="8620395" y="-2"/>
            <a:ext cx="3148798" cy="6096925"/>
          </a:xfrm>
          <a:prstGeom prst="rect">
            <a:avLst/>
          </a:prstGeom>
        </p:spPr>
      </p:pic>
      <p:pic>
        <p:nvPicPr>
          <p:cNvPr id="15" name="Image 14">
            <a:extLst>
              <a:ext uri="{FF2B5EF4-FFF2-40B4-BE49-F238E27FC236}">
                <a16:creationId xmlns:a16="http://schemas.microsoft.com/office/drawing/2014/main" id="{53B6AEB3-7C07-1946-85A7-25E219C01A46}"/>
              </a:ext>
            </a:extLst>
          </p:cNvPr>
          <p:cNvPicPr>
            <a:picLocks noChangeAspect="1"/>
          </p:cNvPicPr>
          <p:nvPr userDrawn="1"/>
        </p:nvPicPr>
        <p:blipFill rotWithShape="1">
          <a:blip r:embed="rId5"/>
          <a:srcRect t="11180"/>
          <a:stretch/>
        </p:blipFill>
        <p:spPr>
          <a:xfrm>
            <a:off x="10976343" y="0"/>
            <a:ext cx="866469" cy="1622194"/>
          </a:xfrm>
          <a:prstGeom prst="rect">
            <a:avLst/>
          </a:prstGeom>
        </p:spPr>
      </p:pic>
    </p:spTree>
    <p:extLst>
      <p:ext uri="{BB962C8B-B14F-4D97-AF65-F5344CB8AC3E}">
        <p14:creationId xmlns:p14="http://schemas.microsoft.com/office/powerpoint/2010/main" val="118988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C74632-2BCD-DE4C-969C-7B297D806BE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D9B1684-D420-FD42-8767-D8C13E22EB6C}"/>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D0ABA115-4BF9-914F-BB3F-B1DAF447BB44}"/>
              </a:ext>
            </a:extLst>
          </p:cNvPr>
          <p:cNvSpPr>
            <a:spLocks noGrp="1"/>
          </p:cNvSpPr>
          <p:nvPr>
            <p:ph type="dt" sz="half" idx="10"/>
          </p:nvPr>
        </p:nvSpPr>
        <p:spPr/>
        <p:txBody>
          <a:bodyPr/>
          <a:lstStyle/>
          <a:p>
            <a:fld id="{6DB69C2E-6226-5C43-9ECC-D623A877AD96}" type="datetimeFigureOut">
              <a:rPr lang="fr-FR" smtClean="0"/>
              <a:t>07/11/2024</a:t>
            </a:fld>
            <a:endParaRPr lang="fr-FR"/>
          </a:p>
        </p:txBody>
      </p:sp>
      <p:sp>
        <p:nvSpPr>
          <p:cNvPr id="5" name="Espace réservé du pied de page 4">
            <a:extLst>
              <a:ext uri="{FF2B5EF4-FFF2-40B4-BE49-F238E27FC236}">
                <a16:creationId xmlns:a16="http://schemas.microsoft.com/office/drawing/2014/main" id="{4C4CDEF6-082E-AB4D-94BA-7AFA2FF204E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6F628D7-D3FF-0049-9EA4-47C268EEF045}"/>
              </a:ext>
            </a:extLst>
          </p:cNvPr>
          <p:cNvSpPr>
            <a:spLocks noGrp="1"/>
          </p:cNvSpPr>
          <p:nvPr>
            <p:ph type="sldNum" sz="quarter" idx="12"/>
          </p:nvPr>
        </p:nvSpPr>
        <p:spPr/>
        <p:txBody>
          <a:bodyPr/>
          <a:lstStyle/>
          <a:p>
            <a:fld id="{C6DD0012-8FA6-AF4E-8BB9-8CD305054F12}" type="slidenum">
              <a:rPr lang="fr-FR" smtClean="0"/>
              <a:t>‹N°›</a:t>
            </a:fld>
            <a:endParaRPr lang="fr-FR"/>
          </a:p>
        </p:txBody>
      </p:sp>
    </p:spTree>
    <p:extLst>
      <p:ext uri="{BB962C8B-B14F-4D97-AF65-F5344CB8AC3E}">
        <p14:creationId xmlns:p14="http://schemas.microsoft.com/office/powerpoint/2010/main" val="2800806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0C28DA0-733D-AC47-A8DA-93793519FD7A}"/>
              </a:ext>
            </a:extLst>
          </p:cNvPr>
          <p:cNvSpPr>
            <a:spLocks noGrp="1"/>
          </p:cNvSpPr>
          <p:nvPr>
            <p:ph type="title" orient="vert"/>
          </p:nvPr>
        </p:nvSpPr>
        <p:spPr>
          <a:xfrm>
            <a:off x="8650704" y="365125"/>
            <a:ext cx="2628900" cy="5811838"/>
          </a:xfrm>
        </p:spPr>
        <p:txBody>
          <a:bodyPr vert="eaVert"/>
          <a:lstStyle/>
          <a:p>
            <a:r>
              <a:rPr lang="fr-FR" dirty="0"/>
              <a:t>Modifiez le style du titre</a:t>
            </a:r>
          </a:p>
        </p:txBody>
      </p:sp>
      <p:sp>
        <p:nvSpPr>
          <p:cNvPr id="3" name="Espace réservé du texte vertical 2">
            <a:extLst>
              <a:ext uri="{FF2B5EF4-FFF2-40B4-BE49-F238E27FC236}">
                <a16:creationId xmlns:a16="http://schemas.microsoft.com/office/drawing/2014/main" id="{0C596EEF-EC08-B849-AC5A-A324B0CFED01}"/>
              </a:ext>
            </a:extLst>
          </p:cNvPr>
          <p:cNvSpPr>
            <a:spLocks noGrp="1"/>
          </p:cNvSpPr>
          <p:nvPr>
            <p:ph type="body" orient="vert" idx="1"/>
          </p:nvPr>
        </p:nvSpPr>
        <p:spPr>
          <a:xfrm>
            <a:off x="3074068" y="365125"/>
            <a:ext cx="5257800" cy="5811838"/>
          </a:xfrm>
        </p:spPr>
        <p:txBody>
          <a:bodyPr vert="eaVert"/>
          <a:lstStyle/>
          <a:p>
            <a:r>
              <a:rPr lang="fr-FR" dirty="0"/>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F89A2B8F-B289-DA41-9629-1D780DDAB397}"/>
              </a:ext>
            </a:extLst>
          </p:cNvPr>
          <p:cNvSpPr>
            <a:spLocks noGrp="1"/>
          </p:cNvSpPr>
          <p:nvPr>
            <p:ph type="dt" sz="half" idx="10"/>
          </p:nvPr>
        </p:nvSpPr>
        <p:spPr/>
        <p:txBody>
          <a:bodyPr/>
          <a:lstStyle/>
          <a:p>
            <a:fld id="{6DB69C2E-6226-5C43-9ECC-D623A877AD96}" type="datetimeFigureOut">
              <a:rPr lang="fr-FR" smtClean="0"/>
              <a:t>07/11/2024</a:t>
            </a:fld>
            <a:endParaRPr lang="fr-FR"/>
          </a:p>
        </p:txBody>
      </p:sp>
      <p:sp>
        <p:nvSpPr>
          <p:cNvPr id="5" name="Espace réservé du pied de page 4">
            <a:extLst>
              <a:ext uri="{FF2B5EF4-FFF2-40B4-BE49-F238E27FC236}">
                <a16:creationId xmlns:a16="http://schemas.microsoft.com/office/drawing/2014/main" id="{8EFE006D-CD99-5E41-BF53-3889144C735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700AEDC-13CD-274D-BAA9-DA06EEA99C07}"/>
              </a:ext>
            </a:extLst>
          </p:cNvPr>
          <p:cNvSpPr>
            <a:spLocks noGrp="1"/>
          </p:cNvSpPr>
          <p:nvPr>
            <p:ph type="sldNum" sz="quarter" idx="12"/>
          </p:nvPr>
        </p:nvSpPr>
        <p:spPr/>
        <p:txBody>
          <a:bodyPr/>
          <a:lstStyle/>
          <a:p>
            <a:fld id="{C6DD0012-8FA6-AF4E-8BB9-8CD305054F12}" type="slidenum">
              <a:rPr lang="fr-FR" smtClean="0"/>
              <a:t>‹N°›</a:t>
            </a:fld>
            <a:endParaRPr lang="fr-FR"/>
          </a:p>
        </p:txBody>
      </p:sp>
    </p:spTree>
    <p:extLst>
      <p:ext uri="{BB962C8B-B14F-4D97-AF65-F5344CB8AC3E}">
        <p14:creationId xmlns:p14="http://schemas.microsoft.com/office/powerpoint/2010/main" val="2315763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u texte seul_1">
    <p:spTree>
      <p:nvGrpSpPr>
        <p:cNvPr id="1" name=""/>
        <p:cNvGrpSpPr/>
        <p:nvPr/>
      </p:nvGrpSpPr>
      <p:grpSpPr>
        <a:xfrm>
          <a:off x="0" y="0"/>
          <a:ext cx="0" cy="0"/>
          <a:chOff x="0" y="0"/>
          <a:chExt cx="0" cy="0"/>
        </a:xfrm>
      </p:grpSpPr>
      <p:sp>
        <p:nvSpPr>
          <p:cNvPr id="2" name="Title 1"/>
          <p:cNvSpPr>
            <a:spLocks noGrp="1"/>
          </p:cNvSpPr>
          <p:nvPr>
            <p:ph type="title"/>
          </p:nvPr>
        </p:nvSpPr>
        <p:spPr>
          <a:xfrm>
            <a:off x="722587" y="655581"/>
            <a:ext cx="10631207" cy="540917"/>
          </a:xfrm>
        </p:spPr>
        <p:txBody>
          <a:bodyPr>
            <a:normAutofit/>
          </a:bodyPr>
          <a:lstStyle>
            <a:lvl1pPr>
              <a:defRPr sz="3200" b="1">
                <a:solidFill>
                  <a:srgbClr val="E30041"/>
                </a:solidFill>
                <a:latin typeface="+mn-lt"/>
              </a:defRPr>
            </a:lvl1pPr>
          </a:lstStyle>
          <a:p>
            <a:r>
              <a:rPr lang="fr-FR" dirty="0"/>
              <a:t>Modifiez le style du titre</a:t>
            </a:r>
            <a:endParaRPr lang="en-US" dirty="0"/>
          </a:p>
        </p:txBody>
      </p:sp>
      <p:sp>
        <p:nvSpPr>
          <p:cNvPr id="3" name="Content Placeholder 2"/>
          <p:cNvSpPr>
            <a:spLocks noGrp="1"/>
          </p:cNvSpPr>
          <p:nvPr>
            <p:ph idx="1"/>
          </p:nvPr>
        </p:nvSpPr>
        <p:spPr>
          <a:xfrm>
            <a:off x="722587" y="1825625"/>
            <a:ext cx="10631210" cy="4351338"/>
          </a:xfrm>
        </p:spPr>
        <p:txBody>
          <a:bodyPr>
            <a:normAutofit/>
          </a:bodyPr>
          <a:lstStyle>
            <a:lvl1pPr>
              <a:buNone/>
              <a:defRPr sz="2000" b="1">
                <a:solidFill>
                  <a:schemeClr val="tx1"/>
                </a:solidFill>
                <a:latin typeface="+mj-lt"/>
              </a:defRPr>
            </a:lvl1pPr>
            <a:lvl2pPr>
              <a:defRPr sz="1800">
                <a:solidFill>
                  <a:schemeClr val="tx1"/>
                </a:solidFill>
                <a:latin typeface="+mj-lt"/>
              </a:defRPr>
            </a:lvl2pPr>
            <a:lvl3pPr>
              <a:defRPr sz="1600">
                <a:solidFill>
                  <a:schemeClr val="tx1"/>
                </a:solidFill>
                <a:latin typeface="+mj-lt"/>
              </a:defRPr>
            </a:lvl3pPr>
            <a:lvl4pPr>
              <a:defRPr sz="1400">
                <a:solidFill>
                  <a:schemeClr val="tx1"/>
                </a:solidFill>
                <a:latin typeface="+mj-lt"/>
              </a:defRPr>
            </a:lvl4pPr>
            <a:lvl5pPr>
              <a:defRPr sz="1400">
                <a:solidFill>
                  <a:schemeClr val="tx1"/>
                </a:solidFill>
                <a:latin typeface="+mj-lt"/>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1" name="Espace réservé du contenu 10">
            <a:extLst>
              <a:ext uri="{FF2B5EF4-FFF2-40B4-BE49-F238E27FC236}">
                <a16:creationId xmlns:a16="http://schemas.microsoft.com/office/drawing/2014/main" id="{19FBAEEB-8001-2B40-9189-50A732D72586}"/>
              </a:ext>
            </a:extLst>
          </p:cNvPr>
          <p:cNvSpPr>
            <a:spLocks noGrp="1"/>
          </p:cNvSpPr>
          <p:nvPr>
            <p:ph sz="quarter" idx="10" hasCustomPrompt="1"/>
          </p:nvPr>
        </p:nvSpPr>
        <p:spPr>
          <a:xfrm>
            <a:off x="722313" y="402362"/>
            <a:ext cx="10631487" cy="328780"/>
          </a:xfrm>
        </p:spPr>
        <p:txBody>
          <a:bodyPr>
            <a:noAutofit/>
          </a:bodyPr>
          <a:lstStyle>
            <a:lvl1pPr>
              <a:buNone/>
              <a:defRPr sz="1800" b="1">
                <a:solidFill>
                  <a:schemeClr val="accent1"/>
                </a:solidFill>
                <a:latin typeface="+mj-lt"/>
              </a:defRPr>
            </a:lvl1pPr>
          </a:lstStyle>
          <a:p>
            <a:pPr lvl="0"/>
            <a:r>
              <a:rPr lang="fr-FR" dirty="0"/>
              <a:t>MODIFIER LE SOUS-TITRE</a:t>
            </a:r>
          </a:p>
        </p:txBody>
      </p:sp>
      <p:cxnSp>
        <p:nvCxnSpPr>
          <p:cNvPr id="6" name="Connecteur droit 5">
            <a:extLst>
              <a:ext uri="{FF2B5EF4-FFF2-40B4-BE49-F238E27FC236}">
                <a16:creationId xmlns:a16="http://schemas.microsoft.com/office/drawing/2014/main" id="{97EFE313-1B7B-1F47-A75A-1F338D5863D8}"/>
              </a:ext>
            </a:extLst>
          </p:cNvPr>
          <p:cNvCxnSpPr/>
          <p:nvPr userDrawn="1"/>
        </p:nvCxnSpPr>
        <p:spPr>
          <a:xfrm>
            <a:off x="722313" y="352258"/>
            <a:ext cx="0" cy="794136"/>
          </a:xfrm>
          <a:prstGeom prst="line">
            <a:avLst/>
          </a:prstGeom>
          <a:ln w="38100">
            <a:solidFill>
              <a:schemeClr val="accent2">
                <a:alpha val="99000"/>
              </a:schemeClr>
            </a:solidFill>
          </a:ln>
        </p:spPr>
        <p:style>
          <a:lnRef idx="1">
            <a:schemeClr val="accent1"/>
          </a:lnRef>
          <a:fillRef idx="0">
            <a:schemeClr val="accent1"/>
          </a:fillRef>
          <a:effectRef idx="0">
            <a:schemeClr val="accent1"/>
          </a:effectRef>
          <a:fontRef idx="minor">
            <a:schemeClr val="tx1"/>
          </a:fontRef>
        </p:style>
      </p:cxnSp>
      <p:sp>
        <p:nvSpPr>
          <p:cNvPr id="16" name="Espace réservé de la date 15">
            <a:extLst>
              <a:ext uri="{FF2B5EF4-FFF2-40B4-BE49-F238E27FC236}">
                <a16:creationId xmlns:a16="http://schemas.microsoft.com/office/drawing/2014/main" id="{56A0B1E8-45E3-0646-812E-6204ADD0D2EA}"/>
              </a:ext>
            </a:extLst>
          </p:cNvPr>
          <p:cNvSpPr>
            <a:spLocks noGrp="1"/>
          </p:cNvSpPr>
          <p:nvPr>
            <p:ph type="dt" sz="half" idx="11"/>
          </p:nvPr>
        </p:nvSpPr>
        <p:spPr/>
        <p:txBody>
          <a:bodyPr/>
          <a:lstStyle/>
          <a:p>
            <a:endParaRPr lang="fr-FR" dirty="0"/>
          </a:p>
        </p:txBody>
      </p:sp>
      <p:sp>
        <p:nvSpPr>
          <p:cNvPr id="17" name="Espace réservé du pied de page 16">
            <a:extLst>
              <a:ext uri="{FF2B5EF4-FFF2-40B4-BE49-F238E27FC236}">
                <a16:creationId xmlns:a16="http://schemas.microsoft.com/office/drawing/2014/main" id="{7892AF9A-B9CA-124F-AB7D-C1D8DF112874}"/>
              </a:ext>
            </a:extLst>
          </p:cNvPr>
          <p:cNvSpPr>
            <a:spLocks noGrp="1"/>
          </p:cNvSpPr>
          <p:nvPr>
            <p:ph type="ftr" sz="quarter" idx="12"/>
          </p:nvPr>
        </p:nvSpPr>
        <p:spPr/>
        <p:txBody>
          <a:bodyPr/>
          <a:lstStyle/>
          <a:p>
            <a:endParaRPr lang="fr-FR" dirty="0"/>
          </a:p>
        </p:txBody>
      </p:sp>
      <p:sp>
        <p:nvSpPr>
          <p:cNvPr id="18" name="Espace réservé du numéro de diapositive 17">
            <a:extLst>
              <a:ext uri="{FF2B5EF4-FFF2-40B4-BE49-F238E27FC236}">
                <a16:creationId xmlns:a16="http://schemas.microsoft.com/office/drawing/2014/main" id="{D9BE44A6-3483-1940-B13C-CA3B10C56511}"/>
              </a:ext>
            </a:extLst>
          </p:cNvPr>
          <p:cNvSpPr>
            <a:spLocks noGrp="1"/>
          </p:cNvSpPr>
          <p:nvPr>
            <p:ph type="sldNum" sz="quarter" idx="13"/>
          </p:nvPr>
        </p:nvSpPr>
        <p:spPr/>
        <p:txBody>
          <a:bodyPr/>
          <a:lstStyle/>
          <a:p>
            <a:fld id="{07A91B71-2350-2E42-86AD-A6ABB24C2AB3}" type="slidenum">
              <a:rPr lang="fr-FR" smtClean="0"/>
              <a:t>‹N°›</a:t>
            </a:fld>
            <a:endParaRPr lang="fr-FR" dirty="0"/>
          </a:p>
        </p:txBody>
      </p:sp>
    </p:spTree>
    <p:extLst>
      <p:ext uri="{BB962C8B-B14F-4D97-AF65-F5344CB8AC3E}">
        <p14:creationId xmlns:p14="http://schemas.microsoft.com/office/powerpoint/2010/main" val="2726594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1BD000FB-AEA3-9F48-BA4C-2E3780345E7A}"/>
              </a:ext>
            </a:extLst>
          </p:cNvPr>
          <p:cNvSpPr>
            <a:spLocks noGrp="1"/>
          </p:cNvSpPr>
          <p:nvPr>
            <p:ph type="ctrTitle"/>
          </p:nvPr>
        </p:nvSpPr>
        <p:spPr>
          <a:xfrm>
            <a:off x="3709141" y="2576993"/>
            <a:ext cx="6988759" cy="1655762"/>
          </a:xfrm>
        </p:spPr>
        <p:txBody>
          <a:bodyPr anchor="b">
            <a:noAutofit/>
          </a:bodyPr>
          <a:lstStyle>
            <a:lvl1pPr algn="l">
              <a:defRPr sz="6000" b="1" i="0">
                <a:solidFill>
                  <a:srgbClr val="E5664E"/>
                </a:solidFill>
                <a:latin typeface="Arial" panose="020B0604020202020204" pitchFamily="34" charset="0"/>
                <a:cs typeface="Arial" panose="020B0604020202020204" pitchFamily="34" charset="0"/>
              </a:defRPr>
            </a:lvl1pPr>
          </a:lstStyle>
          <a:p>
            <a:r>
              <a:rPr lang="fr-FR" dirty="0"/>
              <a:t>Modifiez le style du titre</a:t>
            </a:r>
          </a:p>
        </p:txBody>
      </p:sp>
    </p:spTree>
    <p:extLst>
      <p:ext uri="{BB962C8B-B14F-4D97-AF65-F5344CB8AC3E}">
        <p14:creationId xmlns:p14="http://schemas.microsoft.com/office/powerpoint/2010/main" val="3613488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8A046D-5D34-3546-9390-099E6B5FA91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F892149-4DA1-5B4A-9948-B818391A3431}"/>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930D9D91-F341-324C-8B50-D66556534AC0}"/>
              </a:ext>
            </a:extLst>
          </p:cNvPr>
          <p:cNvSpPr>
            <a:spLocks noGrp="1"/>
          </p:cNvSpPr>
          <p:nvPr>
            <p:ph type="dt" sz="half" idx="10"/>
          </p:nvPr>
        </p:nvSpPr>
        <p:spPr/>
        <p:txBody>
          <a:bodyPr/>
          <a:lstStyle/>
          <a:p>
            <a:fld id="{6DB69C2E-6226-5C43-9ECC-D623A877AD96}" type="datetimeFigureOut">
              <a:rPr lang="fr-FR" smtClean="0"/>
              <a:t>07/11/2024</a:t>
            </a:fld>
            <a:endParaRPr lang="fr-FR"/>
          </a:p>
        </p:txBody>
      </p:sp>
      <p:sp>
        <p:nvSpPr>
          <p:cNvPr id="5" name="Espace réservé du pied de page 4">
            <a:extLst>
              <a:ext uri="{FF2B5EF4-FFF2-40B4-BE49-F238E27FC236}">
                <a16:creationId xmlns:a16="http://schemas.microsoft.com/office/drawing/2014/main" id="{4C26879D-F6A0-1843-A4AD-58916439906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68D09F8-A546-F940-B3F1-712E14DC5579}"/>
              </a:ext>
            </a:extLst>
          </p:cNvPr>
          <p:cNvSpPr>
            <a:spLocks noGrp="1"/>
          </p:cNvSpPr>
          <p:nvPr>
            <p:ph type="sldNum" sz="quarter" idx="12"/>
          </p:nvPr>
        </p:nvSpPr>
        <p:spPr/>
        <p:txBody>
          <a:bodyPr/>
          <a:lstStyle/>
          <a:p>
            <a:fld id="{C6DD0012-8FA6-AF4E-8BB9-8CD305054F12}" type="slidenum">
              <a:rPr lang="fr-FR" smtClean="0"/>
              <a:t>‹N°›</a:t>
            </a:fld>
            <a:endParaRPr lang="fr-FR"/>
          </a:p>
        </p:txBody>
      </p:sp>
    </p:spTree>
    <p:extLst>
      <p:ext uri="{BB962C8B-B14F-4D97-AF65-F5344CB8AC3E}">
        <p14:creationId xmlns:p14="http://schemas.microsoft.com/office/powerpoint/2010/main" val="468789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1F8B7-8C22-AE45-B8D0-382D6EFB3F07}"/>
              </a:ext>
            </a:extLst>
          </p:cNvPr>
          <p:cNvSpPr>
            <a:spLocks noGrp="1"/>
          </p:cNvSpPr>
          <p:nvPr>
            <p:ph type="title"/>
          </p:nvPr>
        </p:nvSpPr>
        <p:spPr>
          <a:xfrm>
            <a:off x="3192043" y="1709738"/>
            <a:ext cx="8087561" cy="2852737"/>
          </a:xfrm>
        </p:spPr>
        <p:txBody>
          <a:bodyPr anchor="b"/>
          <a:lstStyle>
            <a:lvl1pPr>
              <a:defRPr sz="6000"/>
            </a:lvl1pPr>
          </a:lstStyle>
          <a:p>
            <a:r>
              <a:rPr lang="fr-FR" dirty="0"/>
              <a:t>Modifiez le style du titre</a:t>
            </a:r>
          </a:p>
        </p:txBody>
      </p:sp>
      <p:sp>
        <p:nvSpPr>
          <p:cNvPr id="3" name="Espace réservé du texte 2">
            <a:extLst>
              <a:ext uri="{FF2B5EF4-FFF2-40B4-BE49-F238E27FC236}">
                <a16:creationId xmlns:a16="http://schemas.microsoft.com/office/drawing/2014/main" id="{E5C00037-F9FD-2C4C-A837-24C45FAB7779}"/>
              </a:ext>
            </a:extLst>
          </p:cNvPr>
          <p:cNvSpPr>
            <a:spLocks noGrp="1"/>
          </p:cNvSpPr>
          <p:nvPr>
            <p:ph type="body" idx="1"/>
          </p:nvPr>
        </p:nvSpPr>
        <p:spPr>
          <a:xfrm>
            <a:off x="3192043" y="4589463"/>
            <a:ext cx="808756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dirty="0"/>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F4B423B0-66B6-F24A-B3D8-AC9DF0B8B552}"/>
              </a:ext>
            </a:extLst>
          </p:cNvPr>
          <p:cNvSpPr>
            <a:spLocks noGrp="1"/>
          </p:cNvSpPr>
          <p:nvPr>
            <p:ph type="dt" sz="half" idx="10"/>
          </p:nvPr>
        </p:nvSpPr>
        <p:spPr/>
        <p:txBody>
          <a:bodyPr/>
          <a:lstStyle/>
          <a:p>
            <a:fld id="{6DB69C2E-6226-5C43-9ECC-D623A877AD96}" type="datetimeFigureOut">
              <a:rPr lang="fr-FR" smtClean="0"/>
              <a:t>07/11/2024</a:t>
            </a:fld>
            <a:endParaRPr lang="fr-FR"/>
          </a:p>
        </p:txBody>
      </p:sp>
      <p:sp>
        <p:nvSpPr>
          <p:cNvPr id="5" name="Espace réservé du pied de page 4">
            <a:extLst>
              <a:ext uri="{FF2B5EF4-FFF2-40B4-BE49-F238E27FC236}">
                <a16:creationId xmlns:a16="http://schemas.microsoft.com/office/drawing/2014/main" id="{F8846FAD-68D0-4B40-A5D1-A7CFB04769B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162624E-D32F-0847-AFDD-0408F9137C07}"/>
              </a:ext>
            </a:extLst>
          </p:cNvPr>
          <p:cNvSpPr>
            <a:spLocks noGrp="1"/>
          </p:cNvSpPr>
          <p:nvPr>
            <p:ph type="sldNum" sz="quarter" idx="12"/>
          </p:nvPr>
        </p:nvSpPr>
        <p:spPr/>
        <p:txBody>
          <a:bodyPr/>
          <a:lstStyle/>
          <a:p>
            <a:fld id="{C6DD0012-8FA6-AF4E-8BB9-8CD305054F12}" type="slidenum">
              <a:rPr lang="fr-FR" smtClean="0"/>
              <a:t>‹N°›</a:t>
            </a:fld>
            <a:endParaRPr lang="fr-FR"/>
          </a:p>
        </p:txBody>
      </p:sp>
    </p:spTree>
    <p:extLst>
      <p:ext uri="{BB962C8B-B14F-4D97-AF65-F5344CB8AC3E}">
        <p14:creationId xmlns:p14="http://schemas.microsoft.com/office/powerpoint/2010/main" val="10708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A6CA72-4EE5-C34C-BB06-C8EFE864875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BC3080E-B373-664E-9371-EAC05B5B7339}"/>
              </a:ext>
            </a:extLst>
          </p:cNvPr>
          <p:cNvSpPr>
            <a:spLocks noGrp="1"/>
          </p:cNvSpPr>
          <p:nvPr>
            <p:ph sz="half" idx="1"/>
          </p:nvPr>
        </p:nvSpPr>
        <p:spPr>
          <a:xfrm>
            <a:off x="3198393" y="1825625"/>
            <a:ext cx="4070684" cy="4351338"/>
          </a:xfrm>
        </p:spPr>
        <p:txBody>
          <a:bodyPr/>
          <a:lstStyle/>
          <a:p>
            <a:r>
              <a:rPr lang="fr-FR" dirty="0"/>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80130C01-0D6B-B642-A131-211D5912F5B1}"/>
              </a:ext>
            </a:extLst>
          </p:cNvPr>
          <p:cNvSpPr>
            <a:spLocks noGrp="1"/>
          </p:cNvSpPr>
          <p:nvPr>
            <p:ph sz="half" idx="2"/>
          </p:nvPr>
        </p:nvSpPr>
        <p:spPr>
          <a:xfrm>
            <a:off x="7521740" y="1825625"/>
            <a:ext cx="3757864" cy="4351338"/>
          </a:xfrm>
        </p:spPr>
        <p:txBody>
          <a:bodyPr/>
          <a:lstStyle/>
          <a:p>
            <a:r>
              <a:rPr lang="fr-FR" dirty="0"/>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027D0B02-FCFE-8344-90F5-4224D4933036}"/>
              </a:ext>
            </a:extLst>
          </p:cNvPr>
          <p:cNvSpPr>
            <a:spLocks noGrp="1"/>
          </p:cNvSpPr>
          <p:nvPr>
            <p:ph type="dt" sz="half" idx="10"/>
          </p:nvPr>
        </p:nvSpPr>
        <p:spPr/>
        <p:txBody>
          <a:bodyPr/>
          <a:lstStyle/>
          <a:p>
            <a:fld id="{6DB69C2E-6226-5C43-9ECC-D623A877AD96}" type="datetimeFigureOut">
              <a:rPr lang="fr-FR" smtClean="0"/>
              <a:t>07/11/2024</a:t>
            </a:fld>
            <a:endParaRPr lang="fr-FR"/>
          </a:p>
        </p:txBody>
      </p:sp>
      <p:sp>
        <p:nvSpPr>
          <p:cNvPr id="6" name="Espace réservé du pied de page 5">
            <a:extLst>
              <a:ext uri="{FF2B5EF4-FFF2-40B4-BE49-F238E27FC236}">
                <a16:creationId xmlns:a16="http://schemas.microsoft.com/office/drawing/2014/main" id="{AF7C9F41-EA4C-BB41-B623-996F9AF2AED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F57E16B-7B3F-B445-A46F-768A1A0927E9}"/>
              </a:ext>
            </a:extLst>
          </p:cNvPr>
          <p:cNvSpPr>
            <a:spLocks noGrp="1"/>
          </p:cNvSpPr>
          <p:nvPr>
            <p:ph type="sldNum" sz="quarter" idx="12"/>
          </p:nvPr>
        </p:nvSpPr>
        <p:spPr/>
        <p:txBody>
          <a:bodyPr/>
          <a:lstStyle/>
          <a:p>
            <a:fld id="{C6DD0012-8FA6-AF4E-8BB9-8CD305054F12}" type="slidenum">
              <a:rPr lang="fr-FR" smtClean="0"/>
              <a:t>‹N°›</a:t>
            </a:fld>
            <a:endParaRPr lang="fr-FR"/>
          </a:p>
        </p:txBody>
      </p:sp>
    </p:spTree>
    <p:extLst>
      <p:ext uri="{BB962C8B-B14F-4D97-AF65-F5344CB8AC3E}">
        <p14:creationId xmlns:p14="http://schemas.microsoft.com/office/powerpoint/2010/main" val="3902854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F7EC6D-56FB-8148-8A74-F90BBEA2A8D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D1D7EEB-BBD9-3F43-9F08-8CB7AD5DFF85}"/>
              </a:ext>
            </a:extLst>
          </p:cNvPr>
          <p:cNvSpPr>
            <a:spLocks noGrp="1"/>
          </p:cNvSpPr>
          <p:nvPr>
            <p:ph type="dt" sz="half" idx="10"/>
          </p:nvPr>
        </p:nvSpPr>
        <p:spPr/>
        <p:txBody>
          <a:bodyPr/>
          <a:lstStyle/>
          <a:p>
            <a:fld id="{6DB69C2E-6226-5C43-9ECC-D623A877AD96}" type="datetimeFigureOut">
              <a:rPr lang="fr-FR" smtClean="0"/>
              <a:t>07/11/2024</a:t>
            </a:fld>
            <a:endParaRPr lang="fr-FR"/>
          </a:p>
        </p:txBody>
      </p:sp>
      <p:sp>
        <p:nvSpPr>
          <p:cNvPr id="4" name="Espace réservé du pied de page 3">
            <a:extLst>
              <a:ext uri="{FF2B5EF4-FFF2-40B4-BE49-F238E27FC236}">
                <a16:creationId xmlns:a16="http://schemas.microsoft.com/office/drawing/2014/main" id="{A434C408-EA55-0640-B998-DF4A8A1814C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6B3322F-E341-FB44-A267-217598904D47}"/>
              </a:ext>
            </a:extLst>
          </p:cNvPr>
          <p:cNvSpPr>
            <a:spLocks noGrp="1"/>
          </p:cNvSpPr>
          <p:nvPr>
            <p:ph type="sldNum" sz="quarter" idx="12"/>
          </p:nvPr>
        </p:nvSpPr>
        <p:spPr/>
        <p:txBody>
          <a:bodyPr/>
          <a:lstStyle/>
          <a:p>
            <a:fld id="{C6DD0012-8FA6-AF4E-8BB9-8CD305054F12}" type="slidenum">
              <a:rPr lang="fr-FR" smtClean="0"/>
              <a:t>‹N°›</a:t>
            </a:fld>
            <a:endParaRPr lang="fr-FR"/>
          </a:p>
        </p:txBody>
      </p:sp>
    </p:spTree>
    <p:extLst>
      <p:ext uri="{BB962C8B-B14F-4D97-AF65-F5344CB8AC3E}">
        <p14:creationId xmlns:p14="http://schemas.microsoft.com/office/powerpoint/2010/main" val="1952706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BD8CFF2-5B8B-A349-969A-54B451D485CC}"/>
              </a:ext>
            </a:extLst>
          </p:cNvPr>
          <p:cNvSpPr>
            <a:spLocks noGrp="1"/>
          </p:cNvSpPr>
          <p:nvPr>
            <p:ph type="dt" sz="half" idx="10"/>
          </p:nvPr>
        </p:nvSpPr>
        <p:spPr/>
        <p:txBody>
          <a:bodyPr/>
          <a:lstStyle/>
          <a:p>
            <a:fld id="{6DB69C2E-6226-5C43-9ECC-D623A877AD96}" type="datetimeFigureOut">
              <a:rPr lang="fr-FR" smtClean="0"/>
              <a:t>07/11/2024</a:t>
            </a:fld>
            <a:endParaRPr lang="fr-FR"/>
          </a:p>
        </p:txBody>
      </p:sp>
      <p:sp>
        <p:nvSpPr>
          <p:cNvPr id="3" name="Espace réservé du pied de page 2">
            <a:extLst>
              <a:ext uri="{FF2B5EF4-FFF2-40B4-BE49-F238E27FC236}">
                <a16:creationId xmlns:a16="http://schemas.microsoft.com/office/drawing/2014/main" id="{C145E607-EE5A-CC4E-A29D-4C87E371705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17F7F32-D9B2-0B40-8FB1-76E4B748A9B0}"/>
              </a:ext>
            </a:extLst>
          </p:cNvPr>
          <p:cNvSpPr>
            <a:spLocks noGrp="1"/>
          </p:cNvSpPr>
          <p:nvPr>
            <p:ph type="sldNum" sz="quarter" idx="12"/>
          </p:nvPr>
        </p:nvSpPr>
        <p:spPr/>
        <p:txBody>
          <a:bodyPr/>
          <a:lstStyle/>
          <a:p>
            <a:fld id="{C6DD0012-8FA6-AF4E-8BB9-8CD305054F12}" type="slidenum">
              <a:rPr lang="fr-FR" smtClean="0"/>
              <a:t>‹N°›</a:t>
            </a:fld>
            <a:endParaRPr lang="fr-FR"/>
          </a:p>
        </p:txBody>
      </p:sp>
    </p:spTree>
    <p:extLst>
      <p:ext uri="{BB962C8B-B14F-4D97-AF65-F5344CB8AC3E}">
        <p14:creationId xmlns:p14="http://schemas.microsoft.com/office/powerpoint/2010/main" val="3319138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2C05F2-D07B-5345-B9EC-A50F343A92BE}"/>
              </a:ext>
            </a:extLst>
          </p:cNvPr>
          <p:cNvSpPr>
            <a:spLocks noGrp="1"/>
          </p:cNvSpPr>
          <p:nvPr>
            <p:ph type="title"/>
          </p:nvPr>
        </p:nvSpPr>
        <p:spPr>
          <a:xfrm>
            <a:off x="3204699"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6B349D6-FA38-4947-A1AA-F551801ABF35}"/>
              </a:ext>
            </a:extLst>
          </p:cNvPr>
          <p:cNvSpPr>
            <a:spLocks noGrp="1"/>
          </p:cNvSpPr>
          <p:nvPr>
            <p:ph idx="1"/>
          </p:nvPr>
        </p:nvSpPr>
        <p:spPr>
          <a:xfrm>
            <a:off x="7548099" y="987425"/>
            <a:ext cx="393223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dirty="0"/>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4A7D5E43-942C-F345-B6A6-5904A51A23D4}"/>
              </a:ext>
            </a:extLst>
          </p:cNvPr>
          <p:cNvSpPr>
            <a:spLocks noGrp="1"/>
          </p:cNvSpPr>
          <p:nvPr>
            <p:ph type="body" sz="half" idx="2"/>
          </p:nvPr>
        </p:nvSpPr>
        <p:spPr>
          <a:xfrm>
            <a:off x="320469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dirty="0"/>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C9B2BFD8-BF26-294F-8A15-EA3737023BCD}"/>
              </a:ext>
            </a:extLst>
          </p:cNvPr>
          <p:cNvSpPr>
            <a:spLocks noGrp="1"/>
          </p:cNvSpPr>
          <p:nvPr>
            <p:ph type="dt" sz="half" idx="10"/>
          </p:nvPr>
        </p:nvSpPr>
        <p:spPr/>
        <p:txBody>
          <a:bodyPr/>
          <a:lstStyle/>
          <a:p>
            <a:fld id="{6DB69C2E-6226-5C43-9ECC-D623A877AD96}" type="datetimeFigureOut">
              <a:rPr lang="fr-FR" smtClean="0"/>
              <a:t>07/11/2024</a:t>
            </a:fld>
            <a:endParaRPr lang="fr-FR"/>
          </a:p>
        </p:txBody>
      </p:sp>
      <p:sp>
        <p:nvSpPr>
          <p:cNvPr id="6" name="Espace réservé du pied de page 5">
            <a:extLst>
              <a:ext uri="{FF2B5EF4-FFF2-40B4-BE49-F238E27FC236}">
                <a16:creationId xmlns:a16="http://schemas.microsoft.com/office/drawing/2014/main" id="{7DCE06EE-75D1-874F-8C7F-D4908E7FC41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BFA0956-C498-8F4F-8028-BD195169F8C7}"/>
              </a:ext>
            </a:extLst>
          </p:cNvPr>
          <p:cNvSpPr>
            <a:spLocks noGrp="1"/>
          </p:cNvSpPr>
          <p:nvPr>
            <p:ph type="sldNum" sz="quarter" idx="12"/>
          </p:nvPr>
        </p:nvSpPr>
        <p:spPr/>
        <p:txBody>
          <a:bodyPr/>
          <a:lstStyle/>
          <a:p>
            <a:fld id="{C6DD0012-8FA6-AF4E-8BB9-8CD305054F12}" type="slidenum">
              <a:rPr lang="fr-FR" smtClean="0"/>
              <a:t>‹N°›</a:t>
            </a:fld>
            <a:endParaRPr lang="fr-FR"/>
          </a:p>
        </p:txBody>
      </p:sp>
    </p:spTree>
    <p:extLst>
      <p:ext uri="{BB962C8B-B14F-4D97-AF65-F5344CB8AC3E}">
        <p14:creationId xmlns:p14="http://schemas.microsoft.com/office/powerpoint/2010/main" val="2640022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1F2044-BDE8-D648-9D85-E039858BB364}"/>
              </a:ext>
            </a:extLst>
          </p:cNvPr>
          <p:cNvSpPr>
            <a:spLocks noGrp="1"/>
          </p:cNvSpPr>
          <p:nvPr>
            <p:ph type="title"/>
          </p:nvPr>
        </p:nvSpPr>
        <p:spPr>
          <a:xfrm>
            <a:off x="3198393" y="457200"/>
            <a:ext cx="3932237" cy="1600200"/>
          </a:xfrm>
        </p:spPr>
        <p:txBody>
          <a:bodyPr anchor="b"/>
          <a:lstStyle>
            <a:lvl1pPr>
              <a:defRPr sz="3200"/>
            </a:lvl1pPr>
          </a:lstStyle>
          <a:p>
            <a:r>
              <a:rPr lang="fr-FR" dirty="0"/>
              <a:t>Modifiez le style du titre</a:t>
            </a:r>
          </a:p>
        </p:txBody>
      </p:sp>
      <p:sp>
        <p:nvSpPr>
          <p:cNvPr id="3" name="Espace réservé pour une image  2">
            <a:extLst>
              <a:ext uri="{FF2B5EF4-FFF2-40B4-BE49-F238E27FC236}">
                <a16:creationId xmlns:a16="http://schemas.microsoft.com/office/drawing/2014/main" id="{79EB561C-5822-114E-81CD-4851D05AE025}"/>
              </a:ext>
            </a:extLst>
          </p:cNvPr>
          <p:cNvSpPr>
            <a:spLocks noGrp="1"/>
          </p:cNvSpPr>
          <p:nvPr>
            <p:ph type="pic" idx="1"/>
          </p:nvPr>
        </p:nvSpPr>
        <p:spPr>
          <a:xfrm>
            <a:off x="7541793" y="987425"/>
            <a:ext cx="373622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81A88EB-D62F-3D40-B553-2E87F2033134}"/>
              </a:ext>
            </a:extLst>
          </p:cNvPr>
          <p:cNvSpPr>
            <a:spLocks noGrp="1"/>
          </p:cNvSpPr>
          <p:nvPr>
            <p:ph type="body" sz="half" idx="2"/>
          </p:nvPr>
        </p:nvSpPr>
        <p:spPr>
          <a:xfrm>
            <a:off x="319839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CEEC1EBF-23D9-7545-9EA2-48A7A0EEC160}"/>
              </a:ext>
            </a:extLst>
          </p:cNvPr>
          <p:cNvSpPr>
            <a:spLocks noGrp="1"/>
          </p:cNvSpPr>
          <p:nvPr>
            <p:ph type="dt" sz="half" idx="10"/>
          </p:nvPr>
        </p:nvSpPr>
        <p:spPr/>
        <p:txBody>
          <a:bodyPr/>
          <a:lstStyle/>
          <a:p>
            <a:fld id="{6DB69C2E-6226-5C43-9ECC-D623A877AD96}" type="datetimeFigureOut">
              <a:rPr lang="fr-FR" smtClean="0"/>
              <a:t>07/11/2024</a:t>
            </a:fld>
            <a:endParaRPr lang="fr-FR"/>
          </a:p>
        </p:txBody>
      </p:sp>
      <p:sp>
        <p:nvSpPr>
          <p:cNvPr id="6" name="Espace réservé du pied de page 5">
            <a:extLst>
              <a:ext uri="{FF2B5EF4-FFF2-40B4-BE49-F238E27FC236}">
                <a16:creationId xmlns:a16="http://schemas.microsoft.com/office/drawing/2014/main" id="{C9028A1E-43BF-7847-A314-F4C2B0A04E9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84F15D5-418C-AC49-8F8E-5614B0EAA5AD}"/>
              </a:ext>
            </a:extLst>
          </p:cNvPr>
          <p:cNvSpPr>
            <a:spLocks noGrp="1"/>
          </p:cNvSpPr>
          <p:nvPr>
            <p:ph type="sldNum" sz="quarter" idx="12"/>
          </p:nvPr>
        </p:nvSpPr>
        <p:spPr/>
        <p:txBody>
          <a:bodyPr/>
          <a:lstStyle/>
          <a:p>
            <a:fld id="{C6DD0012-8FA6-AF4E-8BB9-8CD305054F12}" type="slidenum">
              <a:rPr lang="fr-FR" smtClean="0"/>
              <a:t>‹N°›</a:t>
            </a:fld>
            <a:endParaRPr lang="fr-FR"/>
          </a:p>
        </p:txBody>
      </p:sp>
    </p:spTree>
    <p:extLst>
      <p:ext uri="{BB962C8B-B14F-4D97-AF65-F5344CB8AC3E}">
        <p14:creationId xmlns:p14="http://schemas.microsoft.com/office/powerpoint/2010/main" val="1880524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B67AC8B-D9A1-B643-B3FB-225B0D771290}"/>
              </a:ext>
            </a:extLst>
          </p:cNvPr>
          <p:cNvSpPr>
            <a:spLocks noGrp="1"/>
          </p:cNvSpPr>
          <p:nvPr>
            <p:ph type="title"/>
          </p:nvPr>
        </p:nvSpPr>
        <p:spPr>
          <a:xfrm>
            <a:off x="3198393" y="365125"/>
            <a:ext cx="8081211"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47DD49DA-6536-AD43-85DC-C956A61D4072}"/>
              </a:ext>
            </a:extLst>
          </p:cNvPr>
          <p:cNvSpPr>
            <a:spLocks noGrp="1"/>
          </p:cNvSpPr>
          <p:nvPr>
            <p:ph type="body" idx="1"/>
          </p:nvPr>
        </p:nvSpPr>
        <p:spPr>
          <a:xfrm>
            <a:off x="3198393" y="1825625"/>
            <a:ext cx="8081211" cy="4351338"/>
          </a:xfrm>
          <a:prstGeom prst="rect">
            <a:avLst/>
          </a:prstGeom>
        </p:spPr>
        <p:txBody>
          <a:bodyPr vert="horz" lIns="91440" tIns="45720" rIns="91440" bIns="45720" rtlCol="0">
            <a:normAutofit/>
          </a:bodyPr>
          <a:lstStyle/>
          <a:p>
            <a:r>
              <a:rPr lang="fr-FR" dirty="0"/>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87774C8-71E3-1B41-AA60-085089738371}"/>
              </a:ext>
            </a:extLst>
          </p:cNvPr>
          <p:cNvSpPr>
            <a:spLocks noGrp="1"/>
          </p:cNvSpPr>
          <p:nvPr>
            <p:ph type="dt" sz="half" idx="2"/>
          </p:nvPr>
        </p:nvSpPr>
        <p:spPr>
          <a:xfrm>
            <a:off x="3198393"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6DB69C2E-6226-5C43-9ECC-D623A877AD96}" type="datetimeFigureOut">
              <a:rPr lang="fr-FR" smtClean="0"/>
              <a:pPr/>
              <a:t>07/11/2024</a:t>
            </a:fld>
            <a:endParaRPr lang="fr-FR"/>
          </a:p>
        </p:txBody>
      </p:sp>
      <p:sp>
        <p:nvSpPr>
          <p:cNvPr id="5" name="Espace réservé du pied de page 4">
            <a:extLst>
              <a:ext uri="{FF2B5EF4-FFF2-40B4-BE49-F238E27FC236}">
                <a16:creationId xmlns:a16="http://schemas.microsoft.com/office/drawing/2014/main" id="{EC2F1A22-C7FE-9340-A990-E23001DB642C}"/>
              </a:ext>
            </a:extLst>
          </p:cNvPr>
          <p:cNvSpPr>
            <a:spLocks noGrp="1"/>
          </p:cNvSpPr>
          <p:nvPr>
            <p:ph type="ftr" sz="quarter" idx="3"/>
          </p:nvPr>
        </p:nvSpPr>
        <p:spPr>
          <a:xfrm>
            <a:off x="6398793" y="6356350"/>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fr-FR" dirty="0"/>
          </a:p>
        </p:txBody>
      </p:sp>
      <p:sp>
        <p:nvSpPr>
          <p:cNvPr id="6" name="Espace réservé du numéro de diapositive 5">
            <a:extLst>
              <a:ext uri="{FF2B5EF4-FFF2-40B4-BE49-F238E27FC236}">
                <a16:creationId xmlns:a16="http://schemas.microsoft.com/office/drawing/2014/main" id="{34D9A906-C3E0-A64F-8C4E-5D3079ACB900}"/>
              </a:ext>
            </a:extLst>
          </p:cNvPr>
          <p:cNvSpPr>
            <a:spLocks noGrp="1"/>
          </p:cNvSpPr>
          <p:nvPr>
            <p:ph type="sldNum" sz="quarter" idx="4"/>
          </p:nvPr>
        </p:nvSpPr>
        <p:spPr>
          <a:xfrm>
            <a:off x="9599192" y="6356350"/>
            <a:ext cx="1680412"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C6DD0012-8FA6-AF4E-8BB9-8CD305054F12}" type="slidenum">
              <a:rPr lang="fr-FR" smtClean="0"/>
              <a:pPr/>
              <a:t>‹N°›</a:t>
            </a:fld>
            <a:endParaRPr lang="fr-FR" dirty="0"/>
          </a:p>
        </p:txBody>
      </p:sp>
      <p:pic>
        <p:nvPicPr>
          <p:cNvPr id="7" name="Image 6">
            <a:extLst>
              <a:ext uri="{FF2B5EF4-FFF2-40B4-BE49-F238E27FC236}">
                <a16:creationId xmlns:a16="http://schemas.microsoft.com/office/drawing/2014/main" id="{A009F322-5478-4D4D-B30C-58F1F639F847}"/>
              </a:ext>
            </a:extLst>
          </p:cNvPr>
          <p:cNvPicPr>
            <a:picLocks noChangeAspect="1"/>
          </p:cNvPicPr>
          <p:nvPr userDrawn="1"/>
        </p:nvPicPr>
        <p:blipFill rotWithShape="1">
          <a:blip r:embed="rId14"/>
          <a:srcRect l="77314" t="22094" r="1778" b="488"/>
          <a:stretch/>
        </p:blipFill>
        <p:spPr>
          <a:xfrm>
            <a:off x="0" y="-1"/>
            <a:ext cx="2815389" cy="6858001"/>
          </a:xfrm>
          <a:prstGeom prst="rect">
            <a:avLst/>
          </a:prstGeom>
        </p:spPr>
      </p:pic>
      <p:pic>
        <p:nvPicPr>
          <p:cNvPr id="14" name="Image 13">
            <a:extLst>
              <a:ext uri="{FF2B5EF4-FFF2-40B4-BE49-F238E27FC236}">
                <a16:creationId xmlns:a16="http://schemas.microsoft.com/office/drawing/2014/main" id="{FDA05A03-06B4-074A-B6D7-5AC745F6F658}"/>
              </a:ext>
            </a:extLst>
          </p:cNvPr>
          <p:cNvPicPr>
            <a:picLocks noChangeAspect="1"/>
          </p:cNvPicPr>
          <p:nvPr userDrawn="1"/>
        </p:nvPicPr>
        <p:blipFill>
          <a:blip r:embed="rId15"/>
          <a:stretch>
            <a:fillRect/>
          </a:stretch>
        </p:blipFill>
        <p:spPr>
          <a:xfrm>
            <a:off x="0" y="1867225"/>
            <a:ext cx="2029727" cy="4351339"/>
          </a:xfrm>
          <a:prstGeom prst="rect">
            <a:avLst/>
          </a:prstGeom>
        </p:spPr>
      </p:pic>
      <p:pic>
        <p:nvPicPr>
          <p:cNvPr id="12" name="Image 11">
            <a:extLst>
              <a:ext uri="{FF2B5EF4-FFF2-40B4-BE49-F238E27FC236}">
                <a16:creationId xmlns:a16="http://schemas.microsoft.com/office/drawing/2014/main" id="{920F69AF-7CEE-464A-A68E-374E2B47E702}"/>
              </a:ext>
            </a:extLst>
          </p:cNvPr>
          <p:cNvPicPr>
            <a:picLocks noChangeAspect="1"/>
          </p:cNvPicPr>
          <p:nvPr userDrawn="1"/>
        </p:nvPicPr>
        <p:blipFill>
          <a:blip r:embed="rId16"/>
          <a:stretch>
            <a:fillRect/>
          </a:stretch>
        </p:blipFill>
        <p:spPr>
          <a:xfrm>
            <a:off x="451973" y="0"/>
            <a:ext cx="1906011" cy="2387600"/>
          </a:xfrm>
          <a:prstGeom prst="rect">
            <a:avLst/>
          </a:prstGeom>
        </p:spPr>
      </p:pic>
    </p:spTree>
    <p:extLst>
      <p:ext uri="{BB962C8B-B14F-4D97-AF65-F5344CB8AC3E}">
        <p14:creationId xmlns:p14="http://schemas.microsoft.com/office/powerpoint/2010/main" val="110544995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b="1" kern="1200">
          <a:solidFill>
            <a:srgbClr val="E5664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novethic.fr/lexique/detail/corruption-entreprise.html" TargetMode="External"/><Relationship Id="rId2" Type="http://schemas.openxmlformats.org/officeDocument/2006/relationships/hyperlink" Target="http://www.novethic.fr/isr-et-rse/actualite-de-la-rse/isr-rse/devoir-de-vigilance-les-mesures-demandees-aux-entreprises-precisees-144195.html" TargetMode="External"/><Relationship Id="rId1" Type="http://schemas.openxmlformats.org/officeDocument/2006/relationships/slideLayout" Target="../slideLayouts/slideLayout7.xml"/><Relationship Id="rId4" Type="http://schemas.openxmlformats.org/officeDocument/2006/relationships/hyperlink" Target="https://www.novethic.fr/definition/csddd"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18" Type="http://schemas.openxmlformats.org/officeDocument/2006/relationships/image" Target="../media/image35.png"/><Relationship Id="rId3" Type="http://schemas.openxmlformats.org/officeDocument/2006/relationships/image" Target="../media/image20.jpg"/><Relationship Id="rId7" Type="http://schemas.openxmlformats.org/officeDocument/2006/relationships/image" Target="../media/image24.jpe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jp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gif"/><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jpe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jpe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1A80AD4D-686B-E541-91CF-397CA89AA589}"/>
              </a:ext>
            </a:extLst>
          </p:cNvPr>
          <p:cNvSpPr>
            <a:spLocks noGrp="1"/>
          </p:cNvSpPr>
          <p:nvPr>
            <p:ph type="ctrTitle"/>
          </p:nvPr>
        </p:nvSpPr>
        <p:spPr/>
        <p:txBody>
          <a:bodyPr anchor="b">
            <a:normAutofit/>
          </a:bodyPr>
          <a:lstStyle>
            <a:lvl1pPr algn="l">
              <a:defRPr sz="7200">
                <a:solidFill>
                  <a:srgbClr val="CB2C88"/>
                </a:solidFill>
              </a:defRPr>
            </a:lvl1pPr>
          </a:lstStyle>
          <a:p>
            <a:r>
              <a:rPr lang="fr-FR" dirty="0">
                <a:solidFill>
                  <a:srgbClr val="E2504C"/>
                </a:solidFill>
              </a:rPr>
              <a:t>LA RSE</a:t>
            </a:r>
          </a:p>
        </p:txBody>
      </p:sp>
      <p:sp>
        <p:nvSpPr>
          <p:cNvPr id="3" name="Sous-titre 2">
            <a:extLst>
              <a:ext uri="{FF2B5EF4-FFF2-40B4-BE49-F238E27FC236}">
                <a16:creationId xmlns:a16="http://schemas.microsoft.com/office/drawing/2014/main" id="{D4B465F4-E6EE-5740-BDE4-2286EA66C870}"/>
              </a:ext>
            </a:extLst>
          </p:cNvPr>
          <p:cNvSpPr>
            <a:spLocks noGrp="1"/>
          </p:cNvSpPr>
          <p:nvPr>
            <p:ph type="subTitle" idx="1"/>
          </p:nvPr>
        </p:nvSpPr>
        <p:spPr/>
        <p:txBody>
          <a:bodyPr>
            <a:noAutofit/>
          </a:bodyPr>
          <a:lstStyle/>
          <a:p>
            <a:pPr lvl="0">
              <a:lnSpc>
                <a:spcPct val="100000"/>
              </a:lnSpc>
              <a:spcBef>
                <a:spcPts val="0"/>
              </a:spcBef>
            </a:pPr>
            <a:r>
              <a:rPr lang="fr-FR" b="1" dirty="0"/>
              <a:t>A</a:t>
            </a:r>
            <a:r>
              <a:rPr lang="fr-FR" b="1" dirty="0">
                <a:solidFill>
                  <a:schemeClr val="bg1"/>
                </a:solidFill>
              </a:rPr>
              <a:t>ccusée d'étranglement </a:t>
            </a:r>
          </a:p>
          <a:p>
            <a:pPr lvl="0">
              <a:lnSpc>
                <a:spcPct val="100000"/>
              </a:lnSpc>
              <a:spcBef>
                <a:spcPts val="0"/>
              </a:spcBef>
            </a:pPr>
            <a:r>
              <a:rPr lang="fr-FR" b="1" dirty="0">
                <a:solidFill>
                  <a:schemeClr val="bg1"/>
                </a:solidFill>
              </a:rPr>
              <a:t>normatif des entreprises !</a:t>
            </a:r>
          </a:p>
        </p:txBody>
      </p:sp>
    </p:spTree>
    <p:extLst>
      <p:ext uri="{BB962C8B-B14F-4D97-AF65-F5344CB8AC3E}">
        <p14:creationId xmlns:p14="http://schemas.microsoft.com/office/powerpoint/2010/main" val="3681920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D605081F-CF74-97AC-7EF4-6D918E76CCC1}"/>
              </a:ext>
            </a:extLst>
          </p:cNvPr>
          <p:cNvPicPr>
            <a:picLocks noChangeAspect="1"/>
          </p:cNvPicPr>
          <p:nvPr/>
        </p:nvPicPr>
        <p:blipFill>
          <a:blip r:embed="rId2"/>
          <a:srcRect l="10027"/>
          <a:stretch/>
        </p:blipFill>
        <p:spPr>
          <a:xfrm>
            <a:off x="2847975" y="1704975"/>
            <a:ext cx="3248025" cy="5153025"/>
          </a:xfrm>
          <a:prstGeom prst="rect">
            <a:avLst/>
          </a:prstGeom>
        </p:spPr>
      </p:pic>
      <p:pic>
        <p:nvPicPr>
          <p:cNvPr id="25" name="Image 24">
            <a:extLst>
              <a:ext uri="{FF2B5EF4-FFF2-40B4-BE49-F238E27FC236}">
                <a16:creationId xmlns:a16="http://schemas.microsoft.com/office/drawing/2014/main" id="{F064BF1F-F698-D7BB-1231-E495DF615267}"/>
              </a:ext>
            </a:extLst>
          </p:cNvPr>
          <p:cNvPicPr>
            <a:picLocks noChangeAspect="1"/>
          </p:cNvPicPr>
          <p:nvPr/>
        </p:nvPicPr>
        <p:blipFill>
          <a:blip r:embed="rId3"/>
          <a:stretch>
            <a:fillRect/>
          </a:stretch>
        </p:blipFill>
        <p:spPr>
          <a:xfrm>
            <a:off x="6096000" y="695325"/>
            <a:ext cx="3248025" cy="6162675"/>
          </a:xfrm>
          <a:prstGeom prst="rect">
            <a:avLst/>
          </a:prstGeom>
        </p:spPr>
      </p:pic>
      <p:pic>
        <p:nvPicPr>
          <p:cNvPr id="27" name="Image 26">
            <a:extLst>
              <a:ext uri="{FF2B5EF4-FFF2-40B4-BE49-F238E27FC236}">
                <a16:creationId xmlns:a16="http://schemas.microsoft.com/office/drawing/2014/main" id="{C6B9093D-B8D9-5AEC-21ED-88981C8AE442}"/>
              </a:ext>
            </a:extLst>
          </p:cNvPr>
          <p:cNvPicPr>
            <a:picLocks noChangeAspect="1"/>
          </p:cNvPicPr>
          <p:nvPr/>
        </p:nvPicPr>
        <p:blipFill>
          <a:blip r:embed="rId4"/>
          <a:srcRect l="2897"/>
          <a:stretch/>
        </p:blipFill>
        <p:spPr>
          <a:xfrm>
            <a:off x="9253728" y="0"/>
            <a:ext cx="3338322" cy="6858000"/>
          </a:xfrm>
          <a:prstGeom prst="rect">
            <a:avLst/>
          </a:prstGeom>
        </p:spPr>
      </p:pic>
      <p:sp>
        <p:nvSpPr>
          <p:cNvPr id="28" name="Rectangle 27">
            <a:extLst>
              <a:ext uri="{FF2B5EF4-FFF2-40B4-BE49-F238E27FC236}">
                <a16:creationId xmlns:a16="http://schemas.microsoft.com/office/drawing/2014/main" id="{2ABD4D36-48FF-A8D2-9EF3-A707AEA5B2CB}"/>
              </a:ext>
            </a:extLst>
          </p:cNvPr>
          <p:cNvSpPr/>
          <p:nvPr/>
        </p:nvSpPr>
        <p:spPr>
          <a:xfrm>
            <a:off x="5989320" y="548640"/>
            <a:ext cx="2350008" cy="7955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Titre 1">
            <a:extLst>
              <a:ext uri="{FF2B5EF4-FFF2-40B4-BE49-F238E27FC236}">
                <a16:creationId xmlns:a16="http://schemas.microsoft.com/office/drawing/2014/main" id="{AE0EACEB-D937-A9C1-D5FE-65A9C2160FE8}"/>
              </a:ext>
            </a:extLst>
          </p:cNvPr>
          <p:cNvSpPr txBox="1">
            <a:spLocks/>
          </p:cNvSpPr>
          <p:nvPr/>
        </p:nvSpPr>
        <p:spPr>
          <a:xfrm>
            <a:off x="4418647" y="713196"/>
            <a:ext cx="5491353" cy="540917"/>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E5664E"/>
                </a:solidFill>
                <a:latin typeface="Arial" panose="020B0604020202020204" pitchFamily="34" charset="0"/>
                <a:ea typeface="+mj-ea"/>
                <a:cs typeface="Arial" panose="020B0604020202020204" pitchFamily="34" charset="0"/>
              </a:defRPr>
            </a:lvl1pPr>
          </a:lstStyle>
          <a:p>
            <a:r>
              <a:rPr lang="fr-FR" sz="3600" dirty="0"/>
              <a:t>La Loi PACTE</a:t>
            </a:r>
          </a:p>
        </p:txBody>
      </p:sp>
      <p:pic>
        <p:nvPicPr>
          <p:cNvPr id="31" name="Image 30">
            <a:extLst>
              <a:ext uri="{FF2B5EF4-FFF2-40B4-BE49-F238E27FC236}">
                <a16:creationId xmlns:a16="http://schemas.microsoft.com/office/drawing/2014/main" id="{1425F400-5447-0C01-9094-B7F2A239E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6403" y="269495"/>
            <a:ext cx="1353815" cy="1353815"/>
          </a:xfrm>
          <a:prstGeom prst="rect">
            <a:avLst/>
          </a:prstGeom>
        </p:spPr>
      </p:pic>
    </p:spTree>
    <p:extLst>
      <p:ext uri="{BB962C8B-B14F-4D97-AF65-F5344CB8AC3E}">
        <p14:creationId xmlns:p14="http://schemas.microsoft.com/office/powerpoint/2010/main" val="3074656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Espace réservé du contenu 2">
            <a:extLst>
              <a:ext uri="{FF2B5EF4-FFF2-40B4-BE49-F238E27FC236}">
                <a16:creationId xmlns:a16="http://schemas.microsoft.com/office/drawing/2014/main" id="{E00FC610-9FA8-564F-8874-F9FE3892CD3B}"/>
              </a:ext>
            </a:extLst>
          </p:cNvPr>
          <p:cNvSpPr txBox="1">
            <a:spLocks/>
          </p:cNvSpPr>
          <p:nvPr/>
        </p:nvSpPr>
        <p:spPr>
          <a:xfrm>
            <a:off x="3838848" y="1466580"/>
            <a:ext cx="2349350" cy="2088232"/>
          </a:xfrm>
          <a:prstGeom prst="rect">
            <a:avLst/>
          </a:prstGeom>
          <a:ln>
            <a:solidFill>
              <a:schemeClr val="accent2"/>
            </a:solidFill>
          </a:ln>
        </p:spPr>
        <p:txBody>
          <a:bodyPr vert="horz" lIns="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fr-FR" sz="2800" b="1" dirty="0">
                <a:effectLst/>
                <a:latin typeface="+mn-lt"/>
                <a:ea typeface="Times New Roman" panose="02020603050405020304" pitchFamily="18" charset="0"/>
                <a:cs typeface="Times New Roman" panose="02020603050405020304" pitchFamily="18" charset="0"/>
              </a:rPr>
              <a:t>Green Deal </a:t>
            </a:r>
          </a:p>
          <a:p>
            <a:pPr marL="0" indent="0" algn="ctr">
              <a:buNone/>
            </a:pPr>
            <a:r>
              <a:rPr lang="fr-FR" sz="1800" dirty="0">
                <a:latin typeface="+mn-lt"/>
                <a:cs typeface="Times New Roman" panose="02020603050405020304" pitchFamily="18" charset="0"/>
              </a:rPr>
              <a:t>Révision des objectifs climatiques européens à la hausse.</a:t>
            </a:r>
          </a:p>
          <a:p>
            <a:pPr marL="0" indent="0" algn="ctr">
              <a:buNone/>
            </a:pPr>
            <a:r>
              <a:rPr lang="fr-FR" sz="1800" dirty="0">
                <a:latin typeface="+mn-lt"/>
                <a:cs typeface="Times New Roman" panose="02020603050405020304" pitchFamily="18" charset="0"/>
              </a:rPr>
              <a:t>« 1</a:t>
            </a:r>
            <a:r>
              <a:rPr lang="fr-FR" sz="1800" baseline="30000" dirty="0">
                <a:latin typeface="+mn-lt"/>
                <a:cs typeface="Times New Roman" panose="02020603050405020304" pitchFamily="18" charset="0"/>
              </a:rPr>
              <a:t>er</a:t>
            </a:r>
            <a:r>
              <a:rPr lang="fr-FR" sz="1800" dirty="0">
                <a:latin typeface="+mn-lt"/>
                <a:cs typeface="Times New Roman" panose="02020603050405020304" pitchFamily="18" charset="0"/>
              </a:rPr>
              <a:t> continent neutre en carbone »</a:t>
            </a:r>
          </a:p>
        </p:txBody>
      </p:sp>
      <p:cxnSp>
        <p:nvCxnSpPr>
          <p:cNvPr id="5" name="Connecteur droit avec flèche 4">
            <a:extLst>
              <a:ext uri="{FF2B5EF4-FFF2-40B4-BE49-F238E27FC236}">
                <a16:creationId xmlns:a16="http://schemas.microsoft.com/office/drawing/2014/main" id="{908A691F-0723-0340-BB8C-4B2C0715F697}"/>
              </a:ext>
            </a:extLst>
          </p:cNvPr>
          <p:cNvCxnSpPr/>
          <p:nvPr/>
        </p:nvCxnSpPr>
        <p:spPr>
          <a:xfrm>
            <a:off x="6188198" y="2065766"/>
            <a:ext cx="864096" cy="0"/>
          </a:xfrm>
          <a:prstGeom prst="straightConnector1">
            <a:avLst/>
          </a:prstGeom>
          <a:ln w="762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14" name="Espace réservé du contenu 2">
            <a:extLst>
              <a:ext uri="{FF2B5EF4-FFF2-40B4-BE49-F238E27FC236}">
                <a16:creationId xmlns:a16="http://schemas.microsoft.com/office/drawing/2014/main" id="{CEDDCF90-FA58-7046-BD78-9F94AA782DF8}"/>
              </a:ext>
            </a:extLst>
          </p:cNvPr>
          <p:cNvSpPr txBox="1">
            <a:spLocks/>
          </p:cNvSpPr>
          <p:nvPr/>
        </p:nvSpPr>
        <p:spPr>
          <a:xfrm>
            <a:off x="3820628" y="3940232"/>
            <a:ext cx="3573486" cy="2088232"/>
          </a:xfrm>
          <a:prstGeom prst="rect">
            <a:avLst/>
          </a:prstGeom>
          <a:ln>
            <a:solidFill>
              <a:schemeClr val="accent2"/>
            </a:solidFill>
          </a:ln>
        </p:spPr>
        <p:txBody>
          <a:bodyPr vert="horz" lIns="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fr-FR" sz="2800" b="1" dirty="0">
                <a:effectLst/>
                <a:latin typeface="+mn-lt"/>
                <a:ea typeface="Times New Roman" panose="02020603050405020304" pitchFamily="18" charset="0"/>
                <a:cs typeface="Times New Roman" panose="02020603050405020304" pitchFamily="18" charset="0"/>
              </a:rPr>
              <a:t>Taxonomie verte</a:t>
            </a:r>
          </a:p>
          <a:p>
            <a:pPr marL="0" indent="0" algn="ctr">
              <a:buNone/>
            </a:pPr>
            <a:r>
              <a:rPr lang="fr-FR" sz="1800" dirty="0">
                <a:latin typeface="+mn-lt"/>
                <a:cs typeface="Times New Roman" panose="02020603050405020304" pitchFamily="18" charset="0"/>
              </a:rPr>
              <a:t>Classification des activités économiques considérées comme durable et respectueuse de l’environnement</a:t>
            </a:r>
          </a:p>
        </p:txBody>
      </p:sp>
      <p:cxnSp>
        <p:nvCxnSpPr>
          <p:cNvPr id="15" name="Connecteur droit avec flèche 14">
            <a:extLst>
              <a:ext uri="{FF2B5EF4-FFF2-40B4-BE49-F238E27FC236}">
                <a16:creationId xmlns:a16="http://schemas.microsoft.com/office/drawing/2014/main" id="{1D087AE2-57C7-E74C-8E28-12C0BDBDCC5B}"/>
              </a:ext>
            </a:extLst>
          </p:cNvPr>
          <p:cNvCxnSpPr>
            <a:cxnSpLocks/>
          </p:cNvCxnSpPr>
          <p:nvPr/>
        </p:nvCxnSpPr>
        <p:spPr>
          <a:xfrm>
            <a:off x="7250098" y="3149773"/>
            <a:ext cx="0" cy="747504"/>
          </a:xfrm>
          <a:prstGeom prst="straightConnector1">
            <a:avLst/>
          </a:prstGeom>
          <a:ln w="762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16" name="Espace réservé du contenu 2">
            <a:extLst>
              <a:ext uri="{FF2B5EF4-FFF2-40B4-BE49-F238E27FC236}">
                <a16:creationId xmlns:a16="http://schemas.microsoft.com/office/drawing/2014/main" id="{F137F8C0-1F45-9042-98EA-21DB1E97881C}"/>
              </a:ext>
            </a:extLst>
          </p:cNvPr>
          <p:cNvSpPr txBox="1">
            <a:spLocks/>
          </p:cNvSpPr>
          <p:nvPr/>
        </p:nvSpPr>
        <p:spPr>
          <a:xfrm>
            <a:off x="7558787" y="3944816"/>
            <a:ext cx="2942001" cy="2083648"/>
          </a:xfrm>
          <a:prstGeom prst="rect">
            <a:avLst/>
          </a:prstGeom>
          <a:ln>
            <a:solidFill>
              <a:schemeClr val="accent2"/>
            </a:solidFill>
          </a:ln>
        </p:spPr>
        <p:txBody>
          <a:bodyPr vert="horz" lIns="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fr-FR" sz="2800" b="1" dirty="0">
                <a:effectLst/>
                <a:latin typeface="+mn-lt"/>
                <a:ea typeface="Times New Roman" panose="02020603050405020304" pitchFamily="18" charset="0"/>
                <a:cs typeface="Times New Roman" panose="02020603050405020304" pitchFamily="18" charset="0"/>
              </a:rPr>
              <a:t>CSRD</a:t>
            </a:r>
          </a:p>
          <a:p>
            <a:pPr marL="0" indent="0" algn="ctr">
              <a:buNone/>
            </a:pPr>
            <a:r>
              <a:rPr lang="fr-FR" sz="1800" dirty="0">
                <a:latin typeface="+mn-lt"/>
                <a:cs typeface="Times New Roman" panose="02020603050405020304" pitchFamily="18" charset="0"/>
              </a:rPr>
              <a:t>Harmonisation des pratiques de </a:t>
            </a:r>
            <a:r>
              <a:rPr lang="fr-FR" sz="1800" dirty="0" err="1">
                <a:latin typeface="+mn-lt"/>
                <a:cs typeface="Times New Roman" panose="02020603050405020304" pitchFamily="18" charset="0"/>
              </a:rPr>
              <a:t>reporting</a:t>
            </a:r>
            <a:r>
              <a:rPr lang="fr-FR" sz="1800" dirty="0">
                <a:latin typeface="+mn-lt"/>
                <a:cs typeface="Times New Roman" panose="02020603050405020304" pitchFamily="18" charset="0"/>
              </a:rPr>
              <a:t> de durabilité</a:t>
            </a:r>
          </a:p>
          <a:p>
            <a:pPr marL="0" indent="0" algn="ctr">
              <a:buNone/>
            </a:pPr>
            <a:r>
              <a:rPr lang="fr-FR" sz="1800" dirty="0">
                <a:latin typeface="+mn-lt"/>
                <a:cs typeface="Times New Roman" panose="02020603050405020304" pitchFamily="18" charset="0"/>
              </a:rPr>
              <a:t>Pour accompagner le processus de transformation responsable des entreprises </a:t>
            </a:r>
          </a:p>
          <a:p>
            <a:pPr marL="0" indent="0" algn="ctr">
              <a:buNone/>
            </a:pPr>
            <a:endParaRPr lang="fr-FR" sz="2800" b="1" dirty="0">
              <a:effectLst/>
              <a:latin typeface="+mn-lt"/>
              <a:ea typeface="Times New Roman" panose="02020603050405020304" pitchFamily="18" charset="0"/>
              <a:cs typeface="Times New Roman" panose="02020603050405020304" pitchFamily="18" charset="0"/>
            </a:endParaRPr>
          </a:p>
        </p:txBody>
      </p:sp>
      <p:cxnSp>
        <p:nvCxnSpPr>
          <p:cNvPr id="17" name="Connecteur droit avec flèche 16">
            <a:extLst>
              <a:ext uri="{FF2B5EF4-FFF2-40B4-BE49-F238E27FC236}">
                <a16:creationId xmlns:a16="http://schemas.microsoft.com/office/drawing/2014/main" id="{080040A8-0B8B-C84A-AE93-7CAAC573812B}"/>
              </a:ext>
            </a:extLst>
          </p:cNvPr>
          <p:cNvCxnSpPr>
            <a:cxnSpLocks/>
          </p:cNvCxnSpPr>
          <p:nvPr/>
        </p:nvCxnSpPr>
        <p:spPr>
          <a:xfrm>
            <a:off x="9441179" y="3154357"/>
            <a:ext cx="0" cy="747504"/>
          </a:xfrm>
          <a:prstGeom prst="straightConnector1">
            <a:avLst/>
          </a:prstGeom>
          <a:ln w="762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7" name="ZoneTexte 6">
            <a:extLst>
              <a:ext uri="{FF2B5EF4-FFF2-40B4-BE49-F238E27FC236}">
                <a16:creationId xmlns:a16="http://schemas.microsoft.com/office/drawing/2014/main" id="{FA9705DF-F748-4258-F69A-AB28FE91E77D}"/>
              </a:ext>
            </a:extLst>
          </p:cNvPr>
          <p:cNvSpPr txBox="1"/>
          <p:nvPr/>
        </p:nvSpPr>
        <p:spPr>
          <a:xfrm>
            <a:off x="3639226" y="6245649"/>
            <a:ext cx="7158851" cy="523220"/>
          </a:xfrm>
          <a:prstGeom prst="rect">
            <a:avLst/>
          </a:prstGeom>
          <a:noFill/>
        </p:spPr>
        <p:txBody>
          <a:bodyPr wrap="square">
            <a:spAutoFit/>
          </a:bodyPr>
          <a:lstStyle/>
          <a:p>
            <a:pPr marL="147638" indent="0" algn="ctr">
              <a:buNone/>
            </a:pPr>
            <a:r>
              <a:rPr lang="fr-FR" sz="1400" dirty="0">
                <a:latin typeface="+mn-lt"/>
              </a:rPr>
              <a:t>Par l'ordonnance 2023-1142 du 6-12-2023, la France a transposé en droit français la directive européenne CSRD du 14-12-2022.</a:t>
            </a:r>
            <a:endParaRPr lang="fr-FR" sz="1400" dirty="0">
              <a:effectLst/>
              <a:latin typeface="+mn-lt"/>
            </a:endParaRPr>
          </a:p>
        </p:txBody>
      </p:sp>
      <p:sp>
        <p:nvSpPr>
          <p:cNvPr id="10" name="Espace réservé du contenu 2">
            <a:extLst>
              <a:ext uri="{FF2B5EF4-FFF2-40B4-BE49-F238E27FC236}">
                <a16:creationId xmlns:a16="http://schemas.microsoft.com/office/drawing/2014/main" id="{FD95CB14-8760-204C-AA4E-0EE7087B1B70}"/>
              </a:ext>
            </a:extLst>
          </p:cNvPr>
          <p:cNvSpPr txBox="1">
            <a:spLocks/>
          </p:cNvSpPr>
          <p:nvPr/>
        </p:nvSpPr>
        <p:spPr>
          <a:xfrm>
            <a:off x="7116409" y="1470034"/>
            <a:ext cx="2942001" cy="1868753"/>
          </a:xfrm>
          <a:prstGeom prst="rect">
            <a:avLst/>
          </a:prstGeom>
          <a:solidFill>
            <a:schemeClr val="accent2">
              <a:lumMod val="20000"/>
              <a:lumOff val="80000"/>
            </a:schemeClr>
          </a:solidFill>
          <a:ln>
            <a:solidFill>
              <a:schemeClr val="accent2"/>
            </a:solidFill>
          </a:ln>
        </p:spPr>
        <p:txBody>
          <a:bodyPr vert="horz" lIns="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fr-FR" sz="2800" b="1" dirty="0">
                <a:effectLst/>
                <a:latin typeface="+mn-lt"/>
                <a:ea typeface="Times New Roman" panose="02020603050405020304" pitchFamily="18" charset="0"/>
                <a:cs typeface="Times New Roman" panose="02020603050405020304" pitchFamily="18" charset="0"/>
              </a:rPr>
              <a:t>Plan d’action Finance durable</a:t>
            </a:r>
          </a:p>
          <a:p>
            <a:pPr marL="0" indent="0" algn="ctr">
              <a:buNone/>
            </a:pPr>
            <a:r>
              <a:rPr lang="fr-FR" sz="1800" dirty="0">
                <a:latin typeface="+mn-lt"/>
                <a:cs typeface="Times New Roman" panose="02020603050405020304" pitchFamily="18" charset="0"/>
              </a:rPr>
              <a:t>Incitation à orienter les financements privés vers la transition écologique</a:t>
            </a:r>
          </a:p>
          <a:p>
            <a:pPr marL="0" indent="0" algn="ctr">
              <a:buNone/>
            </a:pPr>
            <a:endParaRPr lang="fr-FR" sz="2800" b="1" dirty="0">
              <a:effectLst/>
              <a:latin typeface="+mn-lt"/>
              <a:ea typeface="Times New Roman" panose="02020603050405020304" pitchFamily="18" charset="0"/>
              <a:cs typeface="Times New Roman" panose="02020603050405020304" pitchFamily="18" charset="0"/>
            </a:endParaRPr>
          </a:p>
        </p:txBody>
      </p:sp>
      <p:sp>
        <p:nvSpPr>
          <p:cNvPr id="24" name="Titre 1">
            <a:extLst>
              <a:ext uri="{FF2B5EF4-FFF2-40B4-BE49-F238E27FC236}">
                <a16:creationId xmlns:a16="http://schemas.microsoft.com/office/drawing/2014/main" id="{5961A728-92C4-423F-CE7C-D388888A6F94}"/>
              </a:ext>
            </a:extLst>
          </p:cNvPr>
          <p:cNvSpPr txBox="1">
            <a:spLocks/>
          </p:cNvSpPr>
          <p:nvPr/>
        </p:nvSpPr>
        <p:spPr>
          <a:xfrm>
            <a:off x="2788920" y="434765"/>
            <a:ext cx="9403080" cy="540917"/>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E5664E"/>
                </a:solidFill>
                <a:latin typeface="Arial" panose="020B0604020202020204" pitchFamily="34" charset="0"/>
                <a:ea typeface="+mj-ea"/>
                <a:cs typeface="Arial" panose="020B0604020202020204" pitchFamily="34" charset="0"/>
              </a:defRPr>
            </a:lvl1pPr>
          </a:lstStyle>
          <a:p>
            <a:pPr algn="ctr"/>
            <a:r>
              <a:rPr lang="fr-FR" sz="3600" dirty="0"/>
              <a:t>Le contexte réglementaire européen</a:t>
            </a:r>
          </a:p>
        </p:txBody>
      </p:sp>
      <p:pic>
        <p:nvPicPr>
          <p:cNvPr id="25" name="Picture 4" descr="Etat des lieux du reporting de durabilité des entreprises ou CSRD – Advolis  Orfis">
            <a:extLst>
              <a:ext uri="{FF2B5EF4-FFF2-40B4-BE49-F238E27FC236}">
                <a16:creationId xmlns:a16="http://schemas.microsoft.com/office/drawing/2014/main" id="{D1D75C4B-99B0-1C78-C6E5-050B09C96C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11" r="22655" b="-432"/>
          <a:stretch/>
        </p:blipFill>
        <p:spPr bwMode="auto">
          <a:xfrm>
            <a:off x="10316898" y="3154357"/>
            <a:ext cx="1451779" cy="1280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82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ECDB03-044A-EF88-D3DD-88F2AFB9D766}"/>
              </a:ext>
            </a:extLst>
          </p:cNvPr>
          <p:cNvSpPr txBox="1">
            <a:spLocks/>
          </p:cNvSpPr>
          <p:nvPr/>
        </p:nvSpPr>
        <p:spPr>
          <a:xfrm>
            <a:off x="4763961" y="411188"/>
            <a:ext cx="5843079" cy="540917"/>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E5664E"/>
                </a:solidFill>
                <a:latin typeface="Arial" panose="020B0604020202020204" pitchFamily="34" charset="0"/>
                <a:ea typeface="+mj-ea"/>
                <a:cs typeface="Arial" panose="020B0604020202020204" pitchFamily="34" charset="0"/>
              </a:defRPr>
            </a:lvl1pPr>
          </a:lstStyle>
          <a:p>
            <a:r>
              <a:rPr lang="fr-FR" sz="3600" dirty="0"/>
              <a:t>La matérialité d’un enjeu</a:t>
            </a:r>
          </a:p>
        </p:txBody>
      </p:sp>
      <p:sp>
        <p:nvSpPr>
          <p:cNvPr id="3" name="ZoneTexte 2">
            <a:extLst>
              <a:ext uri="{FF2B5EF4-FFF2-40B4-BE49-F238E27FC236}">
                <a16:creationId xmlns:a16="http://schemas.microsoft.com/office/drawing/2014/main" id="{0DBCB552-2247-5C8B-CAF0-79DD363DF36F}"/>
              </a:ext>
            </a:extLst>
          </p:cNvPr>
          <p:cNvSpPr txBox="1"/>
          <p:nvPr/>
        </p:nvSpPr>
        <p:spPr>
          <a:xfrm>
            <a:off x="2964398" y="1256986"/>
            <a:ext cx="8558847" cy="400110"/>
          </a:xfrm>
          <a:prstGeom prst="rect">
            <a:avLst/>
          </a:prstGeom>
          <a:noFill/>
        </p:spPr>
        <p:txBody>
          <a:bodyPr wrap="square">
            <a:spAutoFit/>
          </a:bodyPr>
          <a:lstStyle/>
          <a:p>
            <a:r>
              <a:rPr lang="fr-FR" sz="2000" b="1" dirty="0">
                <a:effectLst/>
                <a:ea typeface="Times New Roman" panose="02020603050405020304" pitchFamily="18" charset="0"/>
                <a:cs typeface="Times New Roman" panose="02020603050405020304" pitchFamily="18" charset="0"/>
              </a:rPr>
              <a:t>Un enjeu va être matériel (pertinent) s’il rentre d</a:t>
            </a:r>
            <a:r>
              <a:rPr lang="fr-FR" sz="2000" b="1" dirty="0">
                <a:ea typeface="Times New Roman" panose="02020603050405020304" pitchFamily="18" charset="0"/>
                <a:cs typeface="Times New Roman" panose="02020603050405020304" pitchFamily="18" charset="0"/>
              </a:rPr>
              <a:t>ans l’un des cas ci-dessous :</a:t>
            </a:r>
            <a:endParaRPr lang="fr-FR" sz="2000" dirty="0">
              <a:effectLst/>
              <a:ea typeface="Times New Roman" panose="02020603050405020304" pitchFamily="18" charset="0"/>
              <a:cs typeface="Times New Roman" panose="02020603050405020304" pitchFamily="18" charset="0"/>
            </a:endParaRPr>
          </a:p>
        </p:txBody>
      </p:sp>
      <p:sp>
        <p:nvSpPr>
          <p:cNvPr id="4" name="ZoneTexte 3">
            <a:extLst>
              <a:ext uri="{FF2B5EF4-FFF2-40B4-BE49-F238E27FC236}">
                <a16:creationId xmlns:a16="http://schemas.microsoft.com/office/drawing/2014/main" id="{01B90745-7582-87F9-5DE1-1796DED40E01}"/>
              </a:ext>
            </a:extLst>
          </p:cNvPr>
          <p:cNvSpPr txBox="1"/>
          <p:nvPr/>
        </p:nvSpPr>
        <p:spPr>
          <a:xfrm>
            <a:off x="2964398" y="1961977"/>
            <a:ext cx="4158778" cy="2677656"/>
          </a:xfrm>
          <a:prstGeom prst="rect">
            <a:avLst/>
          </a:prstGeom>
          <a:noFill/>
          <a:ln>
            <a:solidFill>
              <a:schemeClr val="accent2"/>
            </a:solidFill>
          </a:ln>
        </p:spPr>
        <p:txBody>
          <a:bodyPr wrap="square">
            <a:spAutoFit/>
          </a:bodyPr>
          <a:lstStyle/>
          <a:p>
            <a:r>
              <a:rPr lang="fr-FR" sz="2400" b="1" dirty="0">
                <a:ea typeface="Calibri" panose="020F0502020204030204" pitchFamily="34" charset="0"/>
                <a:cs typeface="Times New Roman" panose="02020603050405020304" pitchFamily="18" charset="0"/>
              </a:rPr>
              <a:t>1</a:t>
            </a:r>
            <a:r>
              <a:rPr lang="fr-FR" sz="2400" b="1" baseline="30000" dirty="0">
                <a:ea typeface="Calibri" panose="020F0502020204030204" pitchFamily="34" charset="0"/>
                <a:cs typeface="Times New Roman" panose="02020603050405020304" pitchFamily="18" charset="0"/>
              </a:rPr>
              <a:t>er</a:t>
            </a:r>
            <a:r>
              <a:rPr lang="fr-FR" sz="2400" b="1" dirty="0">
                <a:ea typeface="Calibri" panose="020F0502020204030204" pitchFamily="34" charset="0"/>
                <a:cs typeface="Times New Roman" panose="02020603050405020304" pitchFamily="18" charset="0"/>
              </a:rPr>
              <a:t> cas</a:t>
            </a:r>
          </a:p>
          <a:p>
            <a:r>
              <a:rPr lang="fr-FR" sz="2400" dirty="0">
                <a:ea typeface="Calibri" panose="020F0502020204030204" pitchFamily="34" charset="0"/>
                <a:cs typeface="Times New Roman" panose="02020603050405020304" pitchFamily="18" charset="0"/>
              </a:rPr>
              <a:t>Un enjeu qui représente un risque ou une opportunité significative sur la performance financière de l’entreprise =&gt; c’est un enjeu matériel sur le plan financier</a:t>
            </a:r>
            <a:endParaRPr lang="fr-FR" sz="2400" dirty="0">
              <a:effectLst/>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0F63B945-2688-1629-9AB7-6B0708C93586}"/>
              </a:ext>
            </a:extLst>
          </p:cNvPr>
          <p:cNvSpPr txBox="1"/>
          <p:nvPr/>
        </p:nvSpPr>
        <p:spPr>
          <a:xfrm>
            <a:off x="2964398" y="4966191"/>
            <a:ext cx="4158778" cy="1569660"/>
          </a:xfrm>
          <a:prstGeom prst="rect">
            <a:avLst/>
          </a:prstGeom>
          <a:noFill/>
          <a:ln>
            <a:solidFill>
              <a:schemeClr val="accent2"/>
            </a:solidFill>
          </a:ln>
        </p:spPr>
        <p:txBody>
          <a:bodyPr wrap="square">
            <a:spAutoFit/>
          </a:bodyPr>
          <a:lstStyle/>
          <a:p>
            <a:r>
              <a:rPr lang="fr-FR" sz="2400" b="1" dirty="0">
                <a:ea typeface="Calibri" panose="020F0502020204030204" pitchFamily="34" charset="0"/>
                <a:cs typeface="Times New Roman" panose="02020603050405020304" pitchFamily="18" charset="0"/>
              </a:rPr>
              <a:t>2</a:t>
            </a:r>
            <a:r>
              <a:rPr lang="fr-FR" sz="2400" b="1" baseline="30000" dirty="0">
                <a:ea typeface="Calibri" panose="020F0502020204030204" pitchFamily="34" charset="0"/>
                <a:cs typeface="Times New Roman" panose="02020603050405020304" pitchFamily="18" charset="0"/>
              </a:rPr>
              <a:t>e</a:t>
            </a:r>
            <a:r>
              <a:rPr lang="fr-FR" sz="2400" b="1" dirty="0">
                <a:ea typeface="Calibri" panose="020F0502020204030204" pitchFamily="34" charset="0"/>
                <a:cs typeface="Times New Roman" panose="02020603050405020304" pitchFamily="18" charset="0"/>
              </a:rPr>
              <a:t> cas</a:t>
            </a:r>
          </a:p>
          <a:p>
            <a:r>
              <a:rPr lang="fr-FR" sz="2400" dirty="0">
                <a:ea typeface="Calibri" panose="020F0502020204030204" pitchFamily="34" charset="0"/>
                <a:cs typeface="Times New Roman" panose="02020603050405020304" pitchFamily="18" charset="0"/>
              </a:rPr>
              <a:t>Un enjeu qui a un impact positif ou négatif, potentiel ou avéré, qui est jugé significatif.</a:t>
            </a:r>
            <a:endParaRPr lang="fr-FR" sz="2400" dirty="0">
              <a:effectLst/>
              <a:ea typeface="Calibri" panose="020F0502020204030204" pitchFamily="34" charset="0"/>
              <a:cs typeface="Times New Roman" panose="02020603050405020304" pitchFamily="18" charset="0"/>
            </a:endParaRPr>
          </a:p>
        </p:txBody>
      </p:sp>
      <p:pic>
        <p:nvPicPr>
          <p:cNvPr id="6" name="Image 5" descr="Une image contenant texte, Police, capture d’écran, logo&#10;&#10;Description générée automatiquement">
            <a:extLst>
              <a:ext uri="{FF2B5EF4-FFF2-40B4-BE49-F238E27FC236}">
                <a16:creationId xmlns:a16="http://schemas.microsoft.com/office/drawing/2014/main" id="{18D0603F-9DA1-3AF9-8810-16197B86D5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457841" y="2199670"/>
            <a:ext cx="4734159" cy="4336181"/>
          </a:xfrm>
          <a:prstGeom prst="rect">
            <a:avLst/>
          </a:prstGeom>
        </p:spPr>
      </p:pic>
    </p:spTree>
    <p:extLst>
      <p:ext uri="{BB962C8B-B14F-4D97-AF65-F5344CB8AC3E}">
        <p14:creationId xmlns:p14="http://schemas.microsoft.com/office/powerpoint/2010/main" val="3871778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DAC10F7-DF8C-7F64-BBFF-6EE481855243}"/>
              </a:ext>
            </a:extLst>
          </p:cNvPr>
          <p:cNvSpPr txBox="1"/>
          <p:nvPr/>
        </p:nvSpPr>
        <p:spPr>
          <a:xfrm>
            <a:off x="2974086" y="1481521"/>
            <a:ext cx="8910828" cy="1815882"/>
          </a:xfrm>
          <a:prstGeom prst="rect">
            <a:avLst/>
          </a:prstGeom>
          <a:noFill/>
        </p:spPr>
        <p:txBody>
          <a:bodyPr wrap="square">
            <a:spAutoFit/>
          </a:bodyPr>
          <a:lstStyle/>
          <a:p>
            <a:pPr algn="just"/>
            <a:r>
              <a:rPr lang="fr-FR" sz="1600" b="0" i="0" dirty="0">
                <a:solidFill>
                  <a:srgbClr val="000000"/>
                </a:solidFill>
                <a:effectLst/>
                <a:latin typeface="tahoma" panose="020B0604030504040204" pitchFamily="34" charset="0"/>
              </a:rPr>
              <a:t>La loi sur le devoir de vigilance a pour objectif de remettre le </a:t>
            </a:r>
            <a:r>
              <a:rPr lang="fr-FR" sz="1600" b="1" i="0" dirty="0">
                <a:solidFill>
                  <a:srgbClr val="000000"/>
                </a:solidFill>
                <a:effectLst/>
                <a:latin typeface="tahoma" panose="020B0604030504040204" pitchFamily="34" charset="0"/>
              </a:rPr>
              <a:t>respect des droits humains au cœur des préoccupations des multinationales</a:t>
            </a:r>
            <a:r>
              <a:rPr lang="fr-FR" sz="1600" b="0" i="0" dirty="0">
                <a:solidFill>
                  <a:srgbClr val="000000"/>
                </a:solidFill>
                <a:effectLst/>
                <a:latin typeface="tahoma" panose="020B0604030504040204" pitchFamily="34" charset="0"/>
              </a:rPr>
              <a:t>. </a:t>
            </a:r>
          </a:p>
          <a:p>
            <a:pPr algn="just"/>
            <a:endParaRPr lang="fr-FR" sz="1600" dirty="0">
              <a:solidFill>
                <a:srgbClr val="000000"/>
              </a:solidFill>
              <a:latin typeface="tahoma" panose="020B0604030504040204" pitchFamily="34" charset="0"/>
            </a:endParaRPr>
          </a:p>
          <a:p>
            <a:pPr algn="just"/>
            <a:r>
              <a:rPr lang="fr-FR" sz="1600" b="0" i="0" dirty="0">
                <a:solidFill>
                  <a:srgbClr val="000000"/>
                </a:solidFill>
                <a:effectLst/>
                <a:latin typeface="tahoma" panose="020B0604030504040204" pitchFamily="34" charset="0"/>
              </a:rPr>
              <a:t>Elle concerne les grandes entreprises qui doivent établir et publier un </a:t>
            </a:r>
            <a:r>
              <a:rPr lang="fr-FR" sz="1600" b="1" i="0" u="sng" dirty="0">
                <a:solidFill>
                  <a:srgbClr val="000000"/>
                </a:solidFill>
                <a:effectLst/>
                <a:latin typeface="tahoma" panose="020B0604030504040204" pitchFamily="34" charset="0"/>
                <a:hlinkClick r:id="rId2"/>
              </a:rPr>
              <a:t>plan de vigilance</a:t>
            </a:r>
            <a:r>
              <a:rPr lang="fr-FR" sz="1600" b="0" i="0" dirty="0">
                <a:solidFill>
                  <a:srgbClr val="000000"/>
                </a:solidFill>
                <a:effectLst/>
                <a:latin typeface="tahoma" panose="020B0604030504040204" pitchFamily="34" charset="0"/>
              </a:rPr>
              <a:t> pour </a:t>
            </a:r>
            <a:r>
              <a:rPr lang="fr-FR" sz="1600" b="1" i="0" dirty="0">
                <a:solidFill>
                  <a:srgbClr val="000000"/>
                </a:solidFill>
                <a:effectLst/>
                <a:latin typeface="tahoma" panose="020B0604030504040204" pitchFamily="34" charset="0"/>
              </a:rPr>
              <a:t>prévenir les risques en matière d’environnement, de droits humains mais aussi de </a:t>
            </a:r>
            <a:r>
              <a:rPr lang="fr-FR" sz="1600" b="1" i="0" u="sng" dirty="0">
                <a:solidFill>
                  <a:srgbClr val="000000"/>
                </a:solidFill>
                <a:effectLst/>
                <a:latin typeface="tahoma" panose="020B0604030504040204" pitchFamily="34" charset="0"/>
                <a:hlinkClick r:id="rId3"/>
              </a:rPr>
              <a:t>corruption</a:t>
            </a:r>
            <a:r>
              <a:rPr lang="fr-FR" sz="1600" b="0" i="0" dirty="0">
                <a:solidFill>
                  <a:srgbClr val="000000"/>
                </a:solidFill>
                <a:effectLst/>
                <a:latin typeface="tahoma" panose="020B0604030504040204" pitchFamily="34" charset="0"/>
              </a:rPr>
              <a:t> sur leurs propres activités mais aussi celles de leurs filiales, sous-traitants et fournisseurs, en France comme à l’étranger.</a:t>
            </a:r>
            <a:endParaRPr lang="fr-FR" sz="1600" dirty="0"/>
          </a:p>
        </p:txBody>
      </p:sp>
      <p:sp>
        <p:nvSpPr>
          <p:cNvPr id="5" name="ZoneTexte 4">
            <a:extLst>
              <a:ext uri="{FF2B5EF4-FFF2-40B4-BE49-F238E27FC236}">
                <a16:creationId xmlns:a16="http://schemas.microsoft.com/office/drawing/2014/main" id="{1087ABCE-AC13-AEEB-D3F1-15F37F3E2F2B}"/>
              </a:ext>
            </a:extLst>
          </p:cNvPr>
          <p:cNvSpPr txBox="1"/>
          <p:nvPr/>
        </p:nvSpPr>
        <p:spPr>
          <a:xfrm>
            <a:off x="2974086" y="3725383"/>
            <a:ext cx="8910828" cy="3046988"/>
          </a:xfrm>
          <a:prstGeom prst="rect">
            <a:avLst/>
          </a:prstGeom>
          <a:noFill/>
        </p:spPr>
        <p:txBody>
          <a:bodyPr wrap="square">
            <a:spAutoFit/>
          </a:bodyPr>
          <a:lstStyle/>
          <a:p>
            <a:pPr algn="l" fontAlgn="base"/>
            <a:r>
              <a:rPr lang="fr-FR" sz="1600" b="0" i="0" dirty="0">
                <a:solidFill>
                  <a:srgbClr val="000000"/>
                </a:solidFill>
                <a:effectLst/>
                <a:latin typeface="tahoma" panose="020B0604030504040204" pitchFamily="34" charset="0"/>
              </a:rPr>
              <a:t>L’Europe s’est également dotée en 2024 d’une </a:t>
            </a:r>
            <a:r>
              <a:rPr lang="fr-FR" sz="1600" b="0" i="0" u="sng" dirty="0">
                <a:solidFill>
                  <a:srgbClr val="000000"/>
                </a:solidFill>
                <a:effectLst/>
                <a:latin typeface="tahoma" panose="020B0604030504040204" pitchFamily="34" charset="0"/>
                <a:hlinkClick r:id="rId4"/>
              </a:rPr>
              <a:t>directive sur le devoir de vigilance européen, ou CSDDD / CS3D</a:t>
            </a:r>
            <a:r>
              <a:rPr lang="fr-FR" sz="1600" b="0" i="0" dirty="0">
                <a:solidFill>
                  <a:srgbClr val="000000"/>
                </a:solidFill>
                <a:effectLst/>
                <a:latin typeface="tahoma" panose="020B0604030504040204" pitchFamily="34" charset="0"/>
              </a:rPr>
              <a:t>. </a:t>
            </a:r>
          </a:p>
          <a:p>
            <a:pPr algn="l" fontAlgn="base"/>
            <a:endParaRPr lang="fr-FR" sz="1600" dirty="0">
              <a:solidFill>
                <a:srgbClr val="000000"/>
              </a:solidFill>
              <a:latin typeface="tahoma" panose="020B0604030504040204" pitchFamily="34" charset="0"/>
            </a:endParaRPr>
          </a:p>
          <a:p>
            <a:pPr algn="l" fontAlgn="base"/>
            <a:r>
              <a:rPr lang="fr-FR" sz="1600" b="0" i="0" dirty="0">
                <a:solidFill>
                  <a:srgbClr val="000000"/>
                </a:solidFill>
                <a:effectLst/>
                <a:latin typeface="tahoma" panose="020B0604030504040204" pitchFamily="34" charset="0"/>
              </a:rPr>
              <a:t>Le texte, ambitieux, instaure plusieurs mécanismes de responsabilité civiles et des amendes en cas de manquement aux obligations de vigilance. Seront concernées :</a:t>
            </a:r>
          </a:p>
          <a:p>
            <a:pPr algn="l" fontAlgn="base"/>
            <a:endParaRPr lang="fr-FR" sz="1600" b="0" i="0" dirty="0">
              <a:solidFill>
                <a:srgbClr val="000000"/>
              </a:solidFill>
              <a:effectLst/>
              <a:latin typeface="tahoma" panose="020B0604030504040204" pitchFamily="34" charset="0"/>
            </a:endParaRPr>
          </a:p>
          <a:p>
            <a:pPr algn="l" fontAlgn="base">
              <a:buFont typeface="Arial" panose="020B0604020202020204" pitchFamily="34" charset="0"/>
              <a:buChar char="•"/>
            </a:pPr>
            <a:r>
              <a:rPr lang="fr-FR" sz="1600" b="1" i="0" dirty="0">
                <a:solidFill>
                  <a:srgbClr val="000000"/>
                </a:solidFill>
                <a:effectLst/>
                <a:latin typeface="tahoma" panose="020B0604030504040204" pitchFamily="34" charset="0"/>
              </a:rPr>
              <a:t>Toute entreprise européenne employant plus de 1 000 salariés</a:t>
            </a:r>
            <a:r>
              <a:rPr lang="fr-FR" sz="1600" b="0" i="0" dirty="0">
                <a:solidFill>
                  <a:srgbClr val="000000"/>
                </a:solidFill>
                <a:effectLst/>
                <a:latin typeface="tahoma" panose="020B0604030504040204" pitchFamily="34" charset="0"/>
              </a:rPr>
              <a:t> (contre 5 000 dans la législation française) et réalisant un chiffre d’affaires net mondial supérieur à 450 millions d’euros sera ainsi soumise au devoir de vigilance.</a:t>
            </a:r>
          </a:p>
          <a:p>
            <a:pPr algn="l" fontAlgn="base">
              <a:buFont typeface="Arial" panose="020B0604020202020204" pitchFamily="34" charset="0"/>
              <a:buChar char="•"/>
            </a:pPr>
            <a:endParaRPr lang="fr-FR" sz="1600" b="0" i="0" dirty="0">
              <a:solidFill>
                <a:srgbClr val="000000"/>
              </a:solidFill>
              <a:effectLst/>
              <a:latin typeface="tahoma" panose="020B0604030504040204" pitchFamily="34" charset="0"/>
            </a:endParaRPr>
          </a:p>
          <a:p>
            <a:pPr algn="l" fontAlgn="base">
              <a:buFont typeface="Arial" panose="020B0604020202020204" pitchFamily="34" charset="0"/>
              <a:buChar char="•"/>
            </a:pPr>
            <a:r>
              <a:rPr lang="fr-FR" sz="1600" b="1" i="0" dirty="0">
                <a:solidFill>
                  <a:srgbClr val="000000"/>
                </a:solidFill>
                <a:effectLst/>
                <a:latin typeface="tahoma" panose="020B0604030504040204" pitchFamily="34" charset="0"/>
              </a:rPr>
              <a:t>Les entreprises non européennes mais opérant en Europe </a:t>
            </a:r>
            <a:r>
              <a:rPr lang="fr-FR" sz="1600" b="0" i="0" dirty="0">
                <a:solidFill>
                  <a:srgbClr val="000000"/>
                </a:solidFill>
                <a:effectLst/>
                <a:latin typeface="tahoma" panose="020B0604030504040204" pitchFamily="34" charset="0"/>
              </a:rPr>
              <a:t>et y réalisant au moins 450 millions d’euros de chiffre d’affaires seront également concernées.</a:t>
            </a:r>
          </a:p>
        </p:txBody>
      </p:sp>
      <p:sp>
        <p:nvSpPr>
          <p:cNvPr id="6" name="Titre 1">
            <a:extLst>
              <a:ext uri="{FF2B5EF4-FFF2-40B4-BE49-F238E27FC236}">
                <a16:creationId xmlns:a16="http://schemas.microsoft.com/office/drawing/2014/main" id="{8FEFDA5B-D058-6D48-2773-E48D8CB1FB22}"/>
              </a:ext>
            </a:extLst>
          </p:cNvPr>
          <p:cNvSpPr txBox="1">
            <a:spLocks/>
          </p:cNvSpPr>
          <p:nvPr/>
        </p:nvSpPr>
        <p:spPr>
          <a:xfrm>
            <a:off x="2798064" y="556749"/>
            <a:ext cx="9393936" cy="540917"/>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E5664E"/>
                </a:solidFill>
                <a:latin typeface="Arial" panose="020B0604020202020204" pitchFamily="34" charset="0"/>
                <a:ea typeface="+mj-ea"/>
                <a:cs typeface="Arial" panose="020B0604020202020204" pitchFamily="34" charset="0"/>
              </a:defRPr>
            </a:lvl1pPr>
          </a:lstStyle>
          <a:p>
            <a:pPr algn="ctr"/>
            <a:r>
              <a:rPr lang="fr-FR" sz="3600" dirty="0"/>
              <a:t>Le devoir de vigilance – CS3D</a:t>
            </a:r>
          </a:p>
        </p:txBody>
      </p:sp>
    </p:spTree>
    <p:extLst>
      <p:ext uri="{BB962C8B-B14F-4D97-AF65-F5344CB8AC3E}">
        <p14:creationId xmlns:p14="http://schemas.microsoft.com/office/powerpoint/2010/main" val="357929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Publication, Produit en papier, papier&#10;&#10;Description générée automatiquement">
            <a:extLst>
              <a:ext uri="{FF2B5EF4-FFF2-40B4-BE49-F238E27FC236}">
                <a16:creationId xmlns:a16="http://schemas.microsoft.com/office/drawing/2014/main" id="{61AA365D-4FE3-6D5A-8008-58FA27D2BEDA}"/>
              </a:ext>
            </a:extLst>
          </p:cNvPr>
          <p:cNvPicPr>
            <a:picLocks noChangeAspect="1"/>
          </p:cNvPicPr>
          <p:nvPr/>
        </p:nvPicPr>
        <p:blipFill>
          <a:blip r:embed="rId2"/>
          <a:stretch>
            <a:fillRect/>
          </a:stretch>
        </p:blipFill>
        <p:spPr>
          <a:xfrm rot="5400000">
            <a:off x="3792135" y="1644106"/>
            <a:ext cx="3292299" cy="2469224"/>
          </a:xfrm>
          <a:prstGeom prst="rect">
            <a:avLst/>
          </a:prstGeom>
        </p:spPr>
      </p:pic>
      <p:pic>
        <p:nvPicPr>
          <p:cNvPr id="16" name="Image 15" descr="Une image contenant intérieur, Post-it, table, Produit en papier&#10;&#10;Description générée automatiquement">
            <a:extLst>
              <a:ext uri="{FF2B5EF4-FFF2-40B4-BE49-F238E27FC236}">
                <a16:creationId xmlns:a16="http://schemas.microsoft.com/office/drawing/2014/main" id="{C5CD6BBB-90E0-47F0-49CA-C56535E2DB34}"/>
              </a:ext>
            </a:extLst>
          </p:cNvPr>
          <p:cNvPicPr>
            <a:picLocks noChangeAspect="1"/>
          </p:cNvPicPr>
          <p:nvPr/>
        </p:nvPicPr>
        <p:blipFill>
          <a:blip r:embed="rId3"/>
          <a:stretch>
            <a:fillRect/>
          </a:stretch>
        </p:blipFill>
        <p:spPr>
          <a:xfrm>
            <a:off x="2955095" y="4308053"/>
            <a:ext cx="2827648" cy="1885099"/>
          </a:xfrm>
          <a:prstGeom prst="rect">
            <a:avLst/>
          </a:prstGeom>
        </p:spPr>
      </p:pic>
      <p:sp>
        <p:nvSpPr>
          <p:cNvPr id="2" name="Titre 1">
            <a:extLst>
              <a:ext uri="{FF2B5EF4-FFF2-40B4-BE49-F238E27FC236}">
                <a16:creationId xmlns:a16="http://schemas.microsoft.com/office/drawing/2014/main" id="{CA976570-C354-D0BA-33C2-8E3D83282C86}"/>
              </a:ext>
            </a:extLst>
          </p:cNvPr>
          <p:cNvSpPr txBox="1">
            <a:spLocks/>
          </p:cNvSpPr>
          <p:nvPr/>
        </p:nvSpPr>
        <p:spPr>
          <a:xfrm>
            <a:off x="3421468" y="427699"/>
            <a:ext cx="8197875" cy="540917"/>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E5664E"/>
                </a:solidFill>
                <a:latin typeface="Arial" panose="020B0604020202020204" pitchFamily="34" charset="0"/>
                <a:ea typeface="+mj-ea"/>
                <a:cs typeface="Arial" panose="020B0604020202020204" pitchFamily="34" charset="0"/>
              </a:defRPr>
            </a:lvl1pPr>
          </a:lstStyle>
          <a:p>
            <a:pPr algn="ctr"/>
            <a:r>
              <a:rPr lang="fr-FR" sz="3600" dirty="0"/>
              <a:t>Histoire des normes</a:t>
            </a:r>
          </a:p>
        </p:txBody>
      </p:sp>
      <p:pic>
        <p:nvPicPr>
          <p:cNvPr id="12" name="Image 11" descr="Une image contenant texte, Rectangle, Produit en papier, écriture manuscrite&#10;&#10;Description générée automatiquement">
            <a:extLst>
              <a:ext uri="{FF2B5EF4-FFF2-40B4-BE49-F238E27FC236}">
                <a16:creationId xmlns:a16="http://schemas.microsoft.com/office/drawing/2014/main" id="{BF68C2ED-FC22-4AEA-9850-63FC66B9F9CF}"/>
              </a:ext>
            </a:extLst>
          </p:cNvPr>
          <p:cNvPicPr>
            <a:picLocks noChangeAspect="1"/>
          </p:cNvPicPr>
          <p:nvPr/>
        </p:nvPicPr>
        <p:blipFill>
          <a:blip r:embed="rId4"/>
          <a:stretch>
            <a:fillRect/>
          </a:stretch>
        </p:blipFill>
        <p:spPr>
          <a:xfrm rot="5400000">
            <a:off x="7685998" y="1653763"/>
            <a:ext cx="3369561" cy="2527171"/>
          </a:xfrm>
          <a:prstGeom prst="rect">
            <a:avLst/>
          </a:prstGeom>
        </p:spPr>
      </p:pic>
      <p:pic>
        <p:nvPicPr>
          <p:cNvPr id="18" name="Image 17" descr="Une image contenant mur, habits, intérieur, personne&#10;&#10;Description générée automatiquement">
            <a:extLst>
              <a:ext uri="{FF2B5EF4-FFF2-40B4-BE49-F238E27FC236}">
                <a16:creationId xmlns:a16="http://schemas.microsoft.com/office/drawing/2014/main" id="{052DB447-3E2E-5E03-EE0C-E4F56E8A1419}"/>
              </a:ext>
            </a:extLst>
          </p:cNvPr>
          <p:cNvPicPr>
            <a:picLocks noChangeAspect="1"/>
          </p:cNvPicPr>
          <p:nvPr/>
        </p:nvPicPr>
        <p:blipFill>
          <a:blip r:embed="rId5"/>
          <a:stretch>
            <a:fillRect/>
          </a:stretch>
        </p:blipFill>
        <p:spPr>
          <a:xfrm>
            <a:off x="8822198" y="4403672"/>
            <a:ext cx="2997331" cy="1998221"/>
          </a:xfrm>
          <a:prstGeom prst="rect">
            <a:avLst/>
          </a:prstGeom>
        </p:spPr>
      </p:pic>
      <p:pic>
        <p:nvPicPr>
          <p:cNvPr id="20" name="Image 19" descr="Une image contenant texte, Post-it, Produit en papier, écriture manuscrite&#10;&#10;Description générée automatiquement">
            <a:extLst>
              <a:ext uri="{FF2B5EF4-FFF2-40B4-BE49-F238E27FC236}">
                <a16:creationId xmlns:a16="http://schemas.microsoft.com/office/drawing/2014/main" id="{E756430F-5FD7-32DA-4D37-EA06A0649D7D}"/>
              </a:ext>
            </a:extLst>
          </p:cNvPr>
          <p:cNvPicPr>
            <a:picLocks noChangeAspect="1"/>
          </p:cNvPicPr>
          <p:nvPr/>
        </p:nvPicPr>
        <p:blipFill>
          <a:blip r:embed="rId6"/>
          <a:stretch>
            <a:fillRect/>
          </a:stretch>
        </p:blipFill>
        <p:spPr>
          <a:xfrm>
            <a:off x="5737367" y="4418287"/>
            <a:ext cx="3251172" cy="2167448"/>
          </a:xfrm>
          <a:prstGeom prst="rect">
            <a:avLst/>
          </a:prstGeom>
        </p:spPr>
      </p:pic>
      <p:pic>
        <p:nvPicPr>
          <p:cNvPr id="22" name="Image 21" descr="Une image contenant Police, logo, Graphique, conception&#10;&#10;Description générée automatiquement">
            <a:extLst>
              <a:ext uri="{FF2B5EF4-FFF2-40B4-BE49-F238E27FC236}">
                <a16:creationId xmlns:a16="http://schemas.microsoft.com/office/drawing/2014/main" id="{19C1CD67-70A9-192E-8219-135FE3A5DB79}"/>
              </a:ext>
            </a:extLst>
          </p:cNvPr>
          <p:cNvPicPr>
            <a:picLocks noChangeAspect="1"/>
          </p:cNvPicPr>
          <p:nvPr/>
        </p:nvPicPr>
        <p:blipFill>
          <a:blip r:embed="rId7"/>
          <a:stretch>
            <a:fillRect/>
          </a:stretch>
        </p:blipFill>
        <p:spPr>
          <a:xfrm>
            <a:off x="6711582" y="936163"/>
            <a:ext cx="1356925" cy="906426"/>
          </a:xfrm>
          <a:prstGeom prst="rect">
            <a:avLst/>
          </a:prstGeom>
        </p:spPr>
      </p:pic>
      <p:pic>
        <p:nvPicPr>
          <p:cNvPr id="4" name="Image 3" descr="Une image contenant texte, Police&#10;&#10;Description générée automatiquement">
            <a:extLst>
              <a:ext uri="{FF2B5EF4-FFF2-40B4-BE49-F238E27FC236}">
                <a16:creationId xmlns:a16="http://schemas.microsoft.com/office/drawing/2014/main" id="{B09F6737-EA9E-157C-6654-E7D3D9C1E484}"/>
              </a:ext>
            </a:extLst>
          </p:cNvPr>
          <p:cNvPicPr>
            <a:picLocks noChangeAspect="1"/>
          </p:cNvPicPr>
          <p:nvPr/>
        </p:nvPicPr>
        <p:blipFill>
          <a:blip r:embed="rId8"/>
          <a:stretch>
            <a:fillRect/>
          </a:stretch>
        </p:blipFill>
        <p:spPr>
          <a:xfrm rot="9917666">
            <a:off x="6152561" y="1792543"/>
            <a:ext cx="2166087" cy="2888380"/>
          </a:xfrm>
          <a:prstGeom prst="rect">
            <a:avLst/>
          </a:prstGeom>
        </p:spPr>
      </p:pic>
    </p:spTree>
    <p:extLst>
      <p:ext uri="{BB962C8B-B14F-4D97-AF65-F5344CB8AC3E}">
        <p14:creationId xmlns:p14="http://schemas.microsoft.com/office/powerpoint/2010/main" val="2946561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1429436-315F-F7AD-1B5F-33093D87E3B3}"/>
              </a:ext>
            </a:extLst>
          </p:cNvPr>
          <p:cNvPicPr>
            <a:picLocks noChangeAspect="1"/>
          </p:cNvPicPr>
          <p:nvPr/>
        </p:nvPicPr>
        <p:blipFill>
          <a:blip r:embed="rId2"/>
          <a:srcRect r="988"/>
          <a:stretch/>
        </p:blipFill>
        <p:spPr>
          <a:xfrm>
            <a:off x="2898648" y="1172718"/>
            <a:ext cx="9019032" cy="5118354"/>
          </a:xfrm>
          <a:prstGeom prst="rect">
            <a:avLst/>
          </a:prstGeom>
        </p:spPr>
      </p:pic>
      <p:sp>
        <p:nvSpPr>
          <p:cNvPr id="4" name="Titre 1">
            <a:extLst>
              <a:ext uri="{FF2B5EF4-FFF2-40B4-BE49-F238E27FC236}">
                <a16:creationId xmlns:a16="http://schemas.microsoft.com/office/drawing/2014/main" id="{ED4CB3BF-5DEF-20B1-0673-6A2D3D9D0D2D}"/>
              </a:ext>
            </a:extLst>
          </p:cNvPr>
          <p:cNvSpPr txBox="1">
            <a:spLocks/>
          </p:cNvSpPr>
          <p:nvPr/>
        </p:nvSpPr>
        <p:spPr>
          <a:xfrm>
            <a:off x="3421468" y="427699"/>
            <a:ext cx="8197875" cy="540917"/>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E5664E"/>
                </a:solidFill>
                <a:latin typeface="Arial" panose="020B0604020202020204" pitchFamily="34" charset="0"/>
                <a:ea typeface="+mj-ea"/>
                <a:cs typeface="Arial" panose="020B0604020202020204" pitchFamily="34" charset="0"/>
              </a:defRPr>
            </a:lvl1pPr>
          </a:lstStyle>
          <a:p>
            <a:pPr algn="ctr"/>
            <a:r>
              <a:rPr lang="fr-FR" sz="3600" dirty="0"/>
              <a:t>Norme RSE - ISO 26000</a:t>
            </a:r>
          </a:p>
        </p:txBody>
      </p:sp>
    </p:spTree>
    <p:extLst>
      <p:ext uri="{BB962C8B-B14F-4D97-AF65-F5344CB8AC3E}">
        <p14:creationId xmlns:p14="http://schemas.microsoft.com/office/powerpoint/2010/main" val="1189714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253459F-058C-7582-2EC9-D5A48090CE1D}"/>
              </a:ext>
            </a:extLst>
          </p:cNvPr>
          <p:cNvPicPr>
            <a:picLocks noChangeAspect="1"/>
          </p:cNvPicPr>
          <p:nvPr/>
        </p:nvPicPr>
        <p:blipFill>
          <a:blip r:embed="rId2"/>
          <a:stretch>
            <a:fillRect/>
          </a:stretch>
        </p:blipFill>
        <p:spPr>
          <a:xfrm>
            <a:off x="2831368" y="821531"/>
            <a:ext cx="9278336" cy="5214938"/>
          </a:xfrm>
          <a:prstGeom prst="rect">
            <a:avLst/>
          </a:prstGeom>
        </p:spPr>
      </p:pic>
      <p:sp>
        <p:nvSpPr>
          <p:cNvPr id="6" name="Rectangle 5">
            <a:extLst>
              <a:ext uri="{FF2B5EF4-FFF2-40B4-BE49-F238E27FC236}">
                <a16:creationId xmlns:a16="http://schemas.microsoft.com/office/drawing/2014/main" id="{3F28592A-0451-008C-FE68-B78AEEBCA2C0}"/>
              </a:ext>
            </a:extLst>
          </p:cNvPr>
          <p:cNvSpPr/>
          <p:nvPr/>
        </p:nvSpPr>
        <p:spPr>
          <a:xfrm>
            <a:off x="2962656" y="941832"/>
            <a:ext cx="3282696" cy="7680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C80C625C-014C-1CD1-243F-D47E74BE4CB9}"/>
              </a:ext>
            </a:extLst>
          </p:cNvPr>
          <p:cNvSpPr txBox="1">
            <a:spLocks/>
          </p:cNvSpPr>
          <p:nvPr/>
        </p:nvSpPr>
        <p:spPr>
          <a:xfrm>
            <a:off x="3421468" y="427699"/>
            <a:ext cx="8197875" cy="540917"/>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E5664E"/>
                </a:solidFill>
                <a:latin typeface="Arial" panose="020B0604020202020204" pitchFamily="34" charset="0"/>
                <a:ea typeface="+mj-ea"/>
                <a:cs typeface="Arial" panose="020B0604020202020204" pitchFamily="34" charset="0"/>
              </a:defRPr>
            </a:lvl1pPr>
          </a:lstStyle>
          <a:p>
            <a:pPr algn="ctr"/>
            <a:r>
              <a:rPr lang="fr-FR" sz="3600" dirty="0"/>
              <a:t>Norme RSE - ISO 26000</a:t>
            </a:r>
          </a:p>
        </p:txBody>
      </p:sp>
    </p:spTree>
    <p:extLst>
      <p:ext uri="{BB962C8B-B14F-4D97-AF65-F5344CB8AC3E}">
        <p14:creationId xmlns:p14="http://schemas.microsoft.com/office/powerpoint/2010/main" val="614880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01092FD-4DB7-CFC0-7B98-9A9FA516881D}"/>
              </a:ext>
            </a:extLst>
          </p:cNvPr>
          <p:cNvPicPr>
            <a:picLocks noChangeAspect="1"/>
          </p:cNvPicPr>
          <p:nvPr/>
        </p:nvPicPr>
        <p:blipFill>
          <a:blip r:embed="rId2"/>
          <a:srcRect l="866" r="835"/>
          <a:stretch/>
        </p:blipFill>
        <p:spPr>
          <a:xfrm>
            <a:off x="3112008" y="936335"/>
            <a:ext cx="8970264" cy="4985330"/>
          </a:xfrm>
          <a:prstGeom prst="rect">
            <a:avLst/>
          </a:prstGeom>
        </p:spPr>
      </p:pic>
      <p:sp>
        <p:nvSpPr>
          <p:cNvPr id="4" name="Titre 1">
            <a:extLst>
              <a:ext uri="{FF2B5EF4-FFF2-40B4-BE49-F238E27FC236}">
                <a16:creationId xmlns:a16="http://schemas.microsoft.com/office/drawing/2014/main" id="{8EF67851-8AFC-D3A5-6160-6CB9F5A56D38}"/>
              </a:ext>
            </a:extLst>
          </p:cNvPr>
          <p:cNvSpPr txBox="1">
            <a:spLocks/>
          </p:cNvSpPr>
          <p:nvPr/>
        </p:nvSpPr>
        <p:spPr>
          <a:xfrm>
            <a:off x="3421468" y="427699"/>
            <a:ext cx="8197875" cy="540917"/>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E5664E"/>
                </a:solidFill>
                <a:latin typeface="Arial" panose="020B0604020202020204" pitchFamily="34" charset="0"/>
                <a:ea typeface="+mj-ea"/>
                <a:cs typeface="Arial" panose="020B0604020202020204" pitchFamily="34" charset="0"/>
              </a:defRPr>
            </a:lvl1pPr>
          </a:lstStyle>
          <a:p>
            <a:pPr algn="ctr"/>
            <a:r>
              <a:rPr lang="fr-FR" sz="3600" dirty="0"/>
              <a:t>Norme RSE - ISO 26000</a:t>
            </a:r>
          </a:p>
        </p:txBody>
      </p:sp>
    </p:spTree>
    <p:extLst>
      <p:ext uri="{BB962C8B-B14F-4D97-AF65-F5344CB8AC3E}">
        <p14:creationId xmlns:p14="http://schemas.microsoft.com/office/powerpoint/2010/main" val="2807144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so26000-2.jpg">
            <a:extLst>
              <a:ext uri="{FF2B5EF4-FFF2-40B4-BE49-F238E27FC236}">
                <a16:creationId xmlns:a16="http://schemas.microsoft.com/office/drawing/2014/main" id="{8B2F8274-5FBD-0CBC-16E9-01C778F5B85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10913" y="1055808"/>
            <a:ext cx="4753811" cy="5806440"/>
          </a:xfrm>
          <a:prstGeom prst="rect">
            <a:avLst/>
          </a:prstGeom>
        </p:spPr>
      </p:pic>
      <p:sp>
        <p:nvSpPr>
          <p:cNvPr id="4" name="Titre 1">
            <a:extLst>
              <a:ext uri="{FF2B5EF4-FFF2-40B4-BE49-F238E27FC236}">
                <a16:creationId xmlns:a16="http://schemas.microsoft.com/office/drawing/2014/main" id="{83150EAE-5F75-20B4-6679-80E2C78F57CA}"/>
              </a:ext>
            </a:extLst>
          </p:cNvPr>
          <p:cNvSpPr txBox="1">
            <a:spLocks/>
          </p:cNvSpPr>
          <p:nvPr/>
        </p:nvSpPr>
        <p:spPr>
          <a:xfrm>
            <a:off x="3576916" y="317971"/>
            <a:ext cx="8197875" cy="540917"/>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E5664E"/>
                </a:solidFill>
                <a:latin typeface="Arial" panose="020B0604020202020204" pitchFamily="34" charset="0"/>
                <a:ea typeface="+mj-ea"/>
                <a:cs typeface="Arial" panose="020B0604020202020204" pitchFamily="34" charset="0"/>
              </a:defRPr>
            </a:lvl1pPr>
          </a:lstStyle>
          <a:p>
            <a:r>
              <a:rPr lang="fr-FR" sz="3600" dirty="0"/>
              <a:t>Les domaines d’action d’ISO 26000</a:t>
            </a:r>
          </a:p>
        </p:txBody>
      </p:sp>
      <p:pic>
        <p:nvPicPr>
          <p:cNvPr id="5" name="Image 4">
            <a:extLst>
              <a:ext uri="{FF2B5EF4-FFF2-40B4-BE49-F238E27FC236}">
                <a16:creationId xmlns:a16="http://schemas.microsoft.com/office/drawing/2014/main" id="{3E43305D-AF70-C135-D208-EF8F26136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5418" y="1055808"/>
            <a:ext cx="1472282" cy="1466396"/>
          </a:xfrm>
          <a:prstGeom prst="rect">
            <a:avLst/>
          </a:prstGeom>
        </p:spPr>
      </p:pic>
    </p:spTree>
    <p:extLst>
      <p:ext uri="{BB962C8B-B14F-4D97-AF65-F5344CB8AC3E}">
        <p14:creationId xmlns:p14="http://schemas.microsoft.com/office/powerpoint/2010/main" val="411299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BE4A289-DBF5-C87A-0AE2-782982A45EA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1149" b="7345"/>
          <a:stretch/>
        </p:blipFill>
        <p:spPr>
          <a:xfrm>
            <a:off x="3021601" y="2754648"/>
            <a:ext cx="6148797" cy="3541506"/>
          </a:xfrm>
          <a:prstGeom prst="rect">
            <a:avLst/>
          </a:prstGeom>
          <a:solidFill>
            <a:schemeClr val="bg1"/>
          </a:solidFill>
        </p:spPr>
      </p:pic>
      <p:sp>
        <p:nvSpPr>
          <p:cNvPr id="3" name="Titre 1">
            <a:extLst>
              <a:ext uri="{FF2B5EF4-FFF2-40B4-BE49-F238E27FC236}">
                <a16:creationId xmlns:a16="http://schemas.microsoft.com/office/drawing/2014/main" id="{6DF2E7FC-AA16-53E4-5945-A7D48EDB5ED1}"/>
              </a:ext>
            </a:extLst>
          </p:cNvPr>
          <p:cNvSpPr txBox="1">
            <a:spLocks/>
          </p:cNvSpPr>
          <p:nvPr/>
        </p:nvSpPr>
        <p:spPr>
          <a:xfrm>
            <a:off x="3194303" y="373683"/>
            <a:ext cx="8866633" cy="1103434"/>
          </a:xfrm>
          <a:prstGeom prst="rect">
            <a:avLst/>
          </a:prstGeom>
        </p:spPr>
        <p:txBody>
          <a:bodyPr/>
          <a:lstStyle>
            <a:lvl1pPr algn="l" defTabSz="914400" rtl="0" eaLnBrk="1" latinLnBrk="0" hangingPunct="1">
              <a:lnSpc>
                <a:spcPct val="90000"/>
              </a:lnSpc>
              <a:spcBef>
                <a:spcPct val="0"/>
              </a:spcBef>
              <a:buNone/>
              <a:defRPr sz="4400" b="1" kern="1200">
                <a:solidFill>
                  <a:srgbClr val="E5664E"/>
                </a:solidFill>
                <a:latin typeface="Arial" panose="020B0604020202020204" pitchFamily="34" charset="0"/>
                <a:ea typeface="+mj-ea"/>
                <a:cs typeface="Arial" panose="020B0604020202020204" pitchFamily="34" charset="0"/>
              </a:defRPr>
            </a:lvl1pPr>
          </a:lstStyle>
          <a:p>
            <a:pPr algn="ctr"/>
            <a:r>
              <a:rPr lang="fr-FR" sz="3600" dirty="0"/>
              <a:t>Les Objectifs du Développement Durable - ODD</a:t>
            </a:r>
          </a:p>
        </p:txBody>
      </p:sp>
      <p:sp>
        <p:nvSpPr>
          <p:cNvPr id="4" name="Espace réservé du contenu 2">
            <a:extLst>
              <a:ext uri="{FF2B5EF4-FFF2-40B4-BE49-F238E27FC236}">
                <a16:creationId xmlns:a16="http://schemas.microsoft.com/office/drawing/2014/main" id="{31338174-131D-4D60-EA3F-4AD0D4E476BC}"/>
              </a:ext>
            </a:extLst>
          </p:cNvPr>
          <p:cNvSpPr txBox="1">
            <a:spLocks/>
          </p:cNvSpPr>
          <p:nvPr/>
        </p:nvSpPr>
        <p:spPr>
          <a:xfrm>
            <a:off x="3194303" y="1666837"/>
            <a:ext cx="8680493" cy="8980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dirty="0">
                <a:latin typeface="+mn-lt"/>
              </a:rPr>
              <a:t>L’Agenda 2030, constitué de 17 Objectifs de Développement Durable et adopté en septembre 2015 par les 193 États membres de l’Organisation des Nations unies, offre un nouveau cadre d’objectifs universels et engageants pour les organisations, avec une portée étendue et centrée sur les populations. </a:t>
            </a:r>
          </a:p>
        </p:txBody>
      </p:sp>
      <p:pic>
        <p:nvPicPr>
          <p:cNvPr id="5" name="Image 4" descr="Liste_des_17_ODD_et_169_cibles_-_web.pdf">
            <a:extLst>
              <a:ext uri="{FF2B5EF4-FFF2-40B4-BE49-F238E27FC236}">
                <a16:creationId xmlns:a16="http://schemas.microsoft.com/office/drawing/2014/main" id="{D4AA720A-7A01-5350-11B2-50B14B32DC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49493" y="3015445"/>
            <a:ext cx="2134023" cy="3019912"/>
          </a:xfrm>
          <a:prstGeom prst="rect">
            <a:avLst/>
          </a:prstGeom>
        </p:spPr>
      </p:pic>
    </p:spTree>
    <p:extLst>
      <p:ext uri="{BB962C8B-B14F-4D97-AF65-F5344CB8AC3E}">
        <p14:creationId xmlns:p14="http://schemas.microsoft.com/office/powerpoint/2010/main" val="2906122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ecocert.jpg">
            <a:extLst>
              <a:ext uri="{FF2B5EF4-FFF2-40B4-BE49-F238E27FC236}">
                <a16:creationId xmlns:a16="http://schemas.microsoft.com/office/drawing/2014/main" id="{CC279FE5-5845-DA8F-E698-C0FD2B861B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95594" y="1472772"/>
            <a:ext cx="1926693" cy="922060"/>
          </a:xfrm>
          <a:prstGeom prst="rect">
            <a:avLst/>
          </a:prstGeom>
        </p:spPr>
      </p:pic>
      <p:pic>
        <p:nvPicPr>
          <p:cNvPr id="3" name="Image 2" descr="prestadd.jpg">
            <a:extLst>
              <a:ext uri="{FF2B5EF4-FFF2-40B4-BE49-F238E27FC236}">
                <a16:creationId xmlns:a16="http://schemas.microsoft.com/office/drawing/2014/main" id="{936587F3-E636-8C7B-2E5C-2DD3E4893E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2716" y="2533444"/>
            <a:ext cx="2192975" cy="1344820"/>
          </a:xfrm>
          <a:prstGeom prst="rect">
            <a:avLst/>
          </a:prstGeom>
        </p:spPr>
      </p:pic>
      <p:pic>
        <p:nvPicPr>
          <p:cNvPr id="4" name="Image 3" descr="1%.png">
            <a:extLst>
              <a:ext uri="{FF2B5EF4-FFF2-40B4-BE49-F238E27FC236}">
                <a16:creationId xmlns:a16="http://schemas.microsoft.com/office/drawing/2014/main" id="{6D41ABAD-8E0E-EF98-F888-07817D3022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12403" y="4538451"/>
            <a:ext cx="748193" cy="1100047"/>
          </a:xfrm>
          <a:prstGeom prst="rect">
            <a:avLst/>
          </a:prstGeom>
        </p:spPr>
      </p:pic>
      <p:pic>
        <p:nvPicPr>
          <p:cNvPr id="5" name="Image 4" descr="GC.jpg">
            <a:extLst>
              <a:ext uri="{FF2B5EF4-FFF2-40B4-BE49-F238E27FC236}">
                <a16:creationId xmlns:a16="http://schemas.microsoft.com/office/drawing/2014/main" id="{7A846BE7-C5AC-8BAB-AC73-2690FE7D8F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63985" y="5459423"/>
            <a:ext cx="1108671" cy="1222647"/>
          </a:xfrm>
          <a:prstGeom prst="rect">
            <a:avLst/>
          </a:prstGeom>
        </p:spPr>
      </p:pic>
      <p:pic>
        <p:nvPicPr>
          <p:cNvPr id="6" name="Image 5" descr="GRI.png">
            <a:extLst>
              <a:ext uri="{FF2B5EF4-FFF2-40B4-BE49-F238E27FC236}">
                <a16:creationId xmlns:a16="http://schemas.microsoft.com/office/drawing/2014/main" id="{CB9E5E55-8762-BE1D-8914-C9A04B5504C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77639" y="5761541"/>
            <a:ext cx="1550379" cy="618410"/>
          </a:xfrm>
          <a:prstGeom prst="rect">
            <a:avLst/>
          </a:prstGeom>
        </p:spPr>
      </p:pic>
      <p:pic>
        <p:nvPicPr>
          <p:cNvPr id="8" name="Image 7" descr="Vigeo_ISO_26000_Probant.jpg">
            <a:extLst>
              <a:ext uri="{FF2B5EF4-FFF2-40B4-BE49-F238E27FC236}">
                <a16:creationId xmlns:a16="http://schemas.microsoft.com/office/drawing/2014/main" id="{550EC46A-05E9-FF5D-ECE2-54F5628A4C6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77639" y="1303132"/>
            <a:ext cx="1147555" cy="1147555"/>
          </a:xfrm>
          <a:prstGeom prst="rect">
            <a:avLst/>
          </a:prstGeom>
        </p:spPr>
      </p:pic>
      <p:pic>
        <p:nvPicPr>
          <p:cNvPr id="9" name="Image 8" descr="index.png">
            <a:extLst>
              <a:ext uri="{FF2B5EF4-FFF2-40B4-BE49-F238E27FC236}">
                <a16:creationId xmlns:a16="http://schemas.microsoft.com/office/drawing/2014/main" id="{16DCD6AC-1C65-C7BC-F66A-C1D64194E4C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007608" y="2639110"/>
            <a:ext cx="1052656" cy="1487087"/>
          </a:xfrm>
          <a:prstGeom prst="rect">
            <a:avLst/>
          </a:prstGeom>
        </p:spPr>
      </p:pic>
      <p:pic>
        <p:nvPicPr>
          <p:cNvPr id="10" name="Image 9" descr="Twitter-2019-VF.png">
            <a:extLst>
              <a:ext uri="{FF2B5EF4-FFF2-40B4-BE49-F238E27FC236}">
                <a16:creationId xmlns:a16="http://schemas.microsoft.com/office/drawing/2014/main" id="{9F96F0AE-6E7F-8613-48D4-AAB9177A8BD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626229" y="3935828"/>
            <a:ext cx="1525072" cy="1242016"/>
          </a:xfrm>
          <a:prstGeom prst="rect">
            <a:avLst/>
          </a:prstGeom>
        </p:spPr>
      </p:pic>
      <p:pic>
        <p:nvPicPr>
          <p:cNvPr id="11" name="Image 10" descr="afnor-label.jpg">
            <a:extLst>
              <a:ext uri="{FF2B5EF4-FFF2-40B4-BE49-F238E27FC236}">
                <a16:creationId xmlns:a16="http://schemas.microsoft.com/office/drawing/2014/main" id="{9E3C8A2F-4C78-B69F-F29A-C9E6F295531D}"/>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193420" y="3794009"/>
            <a:ext cx="1006057" cy="1488884"/>
          </a:xfrm>
          <a:prstGeom prst="rect">
            <a:avLst/>
          </a:prstGeom>
        </p:spPr>
      </p:pic>
      <p:pic>
        <p:nvPicPr>
          <p:cNvPr id="12" name="Image 11" descr="logo_lucie_0.gif">
            <a:extLst>
              <a:ext uri="{FF2B5EF4-FFF2-40B4-BE49-F238E27FC236}">
                <a16:creationId xmlns:a16="http://schemas.microsoft.com/office/drawing/2014/main" id="{0606A4F7-1211-160A-A51B-D842554EEC1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60841" y="1330563"/>
            <a:ext cx="1173287" cy="1141288"/>
          </a:xfrm>
          <a:prstGeom prst="rect">
            <a:avLst/>
          </a:prstGeom>
        </p:spPr>
      </p:pic>
      <p:pic>
        <p:nvPicPr>
          <p:cNvPr id="13" name="Image 12" descr="rse_confirme_rvb-300x297.png">
            <a:extLst>
              <a:ext uri="{FF2B5EF4-FFF2-40B4-BE49-F238E27FC236}">
                <a16:creationId xmlns:a16="http://schemas.microsoft.com/office/drawing/2014/main" id="{8ED74718-E6FA-AAE7-3A37-CDB54D4CB09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534691" y="1242714"/>
            <a:ext cx="1396139" cy="1382176"/>
          </a:xfrm>
          <a:prstGeom prst="rect">
            <a:avLst/>
          </a:prstGeom>
        </p:spPr>
      </p:pic>
      <p:pic>
        <p:nvPicPr>
          <p:cNvPr id="14" name="Image 13" descr="referentiel-RSE-400x488.jpg">
            <a:extLst>
              <a:ext uri="{FF2B5EF4-FFF2-40B4-BE49-F238E27FC236}">
                <a16:creationId xmlns:a16="http://schemas.microsoft.com/office/drawing/2014/main" id="{BD6AB44F-B55E-D5E3-21A0-0A7AADE7339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23648" y="4036386"/>
            <a:ext cx="967458" cy="1180299"/>
          </a:xfrm>
          <a:prstGeom prst="rect">
            <a:avLst/>
          </a:prstGeom>
        </p:spPr>
      </p:pic>
      <p:pic>
        <p:nvPicPr>
          <p:cNvPr id="15" name="Image 14" descr="logo-3etoiles.jpg">
            <a:extLst>
              <a:ext uri="{FF2B5EF4-FFF2-40B4-BE49-F238E27FC236}">
                <a16:creationId xmlns:a16="http://schemas.microsoft.com/office/drawing/2014/main" id="{BF1B5EFB-79FC-9B3B-9817-0FE0BF335C8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640235" y="5374528"/>
            <a:ext cx="1696871" cy="1147509"/>
          </a:xfrm>
          <a:prstGeom prst="rect">
            <a:avLst/>
          </a:prstGeom>
        </p:spPr>
      </p:pic>
      <p:pic>
        <p:nvPicPr>
          <p:cNvPr id="16" name="Picture 2" descr="Référentiels et labels RSE, comment s'y retrouver ?">
            <a:extLst>
              <a:ext uri="{FF2B5EF4-FFF2-40B4-BE49-F238E27FC236}">
                <a16:creationId xmlns:a16="http://schemas.microsoft.com/office/drawing/2014/main" id="{30D3FA23-8506-111B-9995-C68F192A1BF5}"/>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5917501" y="2536651"/>
            <a:ext cx="1260794" cy="12573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Axys Consultants obtient la médaille d'or de l'évaluation EcoVadis">
            <a:extLst>
              <a:ext uri="{FF2B5EF4-FFF2-40B4-BE49-F238E27FC236}">
                <a16:creationId xmlns:a16="http://schemas.microsoft.com/office/drawing/2014/main" id="{F696795D-FCC7-9724-95FD-84C4E9802022}"/>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0987746" y="1330563"/>
            <a:ext cx="1080959" cy="10809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VLAD THQSE or">
            <a:extLst>
              <a:ext uri="{FF2B5EF4-FFF2-40B4-BE49-F238E27FC236}">
                <a16:creationId xmlns:a16="http://schemas.microsoft.com/office/drawing/2014/main" id="{FCDAE591-E9D3-EC3C-9D16-F065FF583FD7}"/>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354409" y="2628047"/>
            <a:ext cx="1100048" cy="110004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LABELS ENGAGÉ RSE ET RESPONSIBILITY EUROPE - ARPP">
            <a:extLst>
              <a:ext uri="{FF2B5EF4-FFF2-40B4-BE49-F238E27FC236}">
                <a16:creationId xmlns:a16="http://schemas.microsoft.com/office/drawing/2014/main" id="{5662363C-1117-8317-D7EB-64453E6F73AA}"/>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3734259" y="2697003"/>
            <a:ext cx="2133997" cy="10745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dditi 2021 - Le label Positive Workplace dans le cadre de notre démarche  RSE : quèsaco">
            <a:extLst>
              <a:ext uri="{FF2B5EF4-FFF2-40B4-BE49-F238E27FC236}">
                <a16:creationId xmlns:a16="http://schemas.microsoft.com/office/drawing/2014/main" id="{E9F014BB-D01F-7B43-E32A-5C3E1488E241}"/>
              </a:ext>
            </a:extLst>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a:stretch/>
        </p:blipFill>
        <p:spPr bwMode="auto">
          <a:xfrm>
            <a:off x="7447584" y="3885907"/>
            <a:ext cx="967458" cy="14427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Les Enseignes Casino obtiennent le label « Enseigne Responsable » - Groupe  Casino">
            <a:extLst>
              <a:ext uri="{FF2B5EF4-FFF2-40B4-BE49-F238E27FC236}">
                <a16:creationId xmlns:a16="http://schemas.microsoft.com/office/drawing/2014/main" id="{DD319DC6-4413-09EE-ADFF-FEEC2DE1CB9E}"/>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3625455" y="3974557"/>
            <a:ext cx="1203287" cy="1203287"/>
          </a:xfrm>
          <a:prstGeom prst="rect">
            <a:avLst/>
          </a:prstGeom>
          <a:noFill/>
          <a:extLst>
            <a:ext uri="{909E8E84-426E-40DD-AFC4-6F175D3DCCD1}">
              <a14:hiddenFill xmlns:a14="http://schemas.microsoft.com/office/drawing/2010/main">
                <a:solidFill>
                  <a:srgbClr val="FFFFFF"/>
                </a:solidFill>
              </a14:hiddenFill>
            </a:ext>
          </a:extLst>
        </p:spPr>
      </p:pic>
      <p:sp>
        <p:nvSpPr>
          <p:cNvPr id="22" name="Titre 1">
            <a:extLst>
              <a:ext uri="{FF2B5EF4-FFF2-40B4-BE49-F238E27FC236}">
                <a16:creationId xmlns:a16="http://schemas.microsoft.com/office/drawing/2014/main" id="{D601C7D3-FCA4-55D7-F931-B41E8489A57F}"/>
              </a:ext>
            </a:extLst>
          </p:cNvPr>
          <p:cNvSpPr txBox="1">
            <a:spLocks/>
          </p:cNvSpPr>
          <p:nvPr/>
        </p:nvSpPr>
        <p:spPr>
          <a:xfrm>
            <a:off x="2898648" y="403995"/>
            <a:ext cx="9293351" cy="540917"/>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E5664E"/>
                </a:solidFill>
                <a:latin typeface="Arial" panose="020B0604020202020204" pitchFamily="34" charset="0"/>
                <a:ea typeface="+mj-ea"/>
                <a:cs typeface="Arial" panose="020B0604020202020204" pitchFamily="34" charset="0"/>
              </a:defRPr>
            </a:lvl1pPr>
          </a:lstStyle>
          <a:p>
            <a:pPr algn="ctr"/>
            <a:r>
              <a:rPr lang="fr-FR" sz="3600" dirty="0"/>
              <a:t>Labels volontaires associés à la RSE</a:t>
            </a:r>
          </a:p>
        </p:txBody>
      </p:sp>
    </p:spTree>
    <p:extLst>
      <p:ext uri="{BB962C8B-B14F-4D97-AF65-F5344CB8AC3E}">
        <p14:creationId xmlns:p14="http://schemas.microsoft.com/office/powerpoint/2010/main" val="2635593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vironmental, Social and Governance (ESG) Investing - Community First  Foundation">
            <a:extLst>
              <a:ext uri="{FF2B5EF4-FFF2-40B4-BE49-F238E27FC236}">
                <a16:creationId xmlns:a16="http://schemas.microsoft.com/office/drawing/2014/main" id="{8A19EECB-A4B4-A0A1-DA00-E458DAF0DA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8436" y="1649667"/>
            <a:ext cx="3549736" cy="1248981"/>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BFEA4538-56A9-BAC5-832F-DBB735F9E95E}"/>
              </a:ext>
            </a:extLst>
          </p:cNvPr>
          <p:cNvSpPr txBox="1"/>
          <p:nvPr/>
        </p:nvSpPr>
        <p:spPr>
          <a:xfrm>
            <a:off x="3005113" y="3880556"/>
            <a:ext cx="8785098" cy="2308324"/>
          </a:xfrm>
          <a:prstGeom prst="rect">
            <a:avLst/>
          </a:prstGeom>
          <a:noFill/>
        </p:spPr>
        <p:txBody>
          <a:bodyPr wrap="square">
            <a:spAutoFit/>
          </a:bodyPr>
          <a:lstStyle/>
          <a:p>
            <a:pPr algn="l" fontAlgn="base"/>
            <a:endParaRPr lang="fr-FR" sz="1600" b="0" i="0" dirty="0">
              <a:solidFill>
                <a:srgbClr val="000000"/>
              </a:solidFill>
              <a:effectLst/>
              <a:latin typeface="tahoma" panose="020B0604030504040204" pitchFamily="34" charset="0"/>
            </a:endParaRPr>
          </a:p>
          <a:p>
            <a:pPr algn="l" fontAlgn="base"/>
            <a:r>
              <a:rPr lang="fr-FR" sz="1600" b="0" i="0" dirty="0">
                <a:solidFill>
                  <a:srgbClr val="000000"/>
                </a:solidFill>
                <a:effectLst/>
                <a:latin typeface="tahoma" panose="020B0604030504040204" pitchFamily="34" charset="0"/>
              </a:rPr>
              <a:t>Le </a:t>
            </a:r>
            <a:r>
              <a:rPr lang="fr-FR" sz="1600" b="1" i="0" dirty="0">
                <a:solidFill>
                  <a:srgbClr val="000000"/>
                </a:solidFill>
                <a:effectLst/>
                <a:latin typeface="tahoma" panose="020B0604030504040204" pitchFamily="34" charset="0"/>
              </a:rPr>
              <a:t>critère environnemental</a:t>
            </a:r>
            <a:r>
              <a:rPr lang="fr-FR" sz="1600" b="0" i="0" dirty="0">
                <a:solidFill>
                  <a:srgbClr val="000000"/>
                </a:solidFill>
                <a:effectLst/>
                <a:latin typeface="tahoma" panose="020B0604030504040204" pitchFamily="34" charset="0"/>
              </a:rPr>
              <a:t> tient compte de : la gestion des déchets, la réduction des émissions de gaz à effet de serre et la prévention des risques environnementaux.</a:t>
            </a:r>
          </a:p>
          <a:p>
            <a:pPr algn="l" fontAlgn="base"/>
            <a:endParaRPr lang="fr-FR" sz="1600" b="0" i="0" dirty="0">
              <a:solidFill>
                <a:srgbClr val="000000"/>
              </a:solidFill>
              <a:effectLst/>
              <a:latin typeface="tahoma" panose="020B0604030504040204" pitchFamily="34" charset="0"/>
            </a:endParaRPr>
          </a:p>
          <a:p>
            <a:pPr algn="l" fontAlgn="base"/>
            <a:r>
              <a:rPr lang="fr-FR" sz="1600" b="0" i="0" dirty="0">
                <a:solidFill>
                  <a:srgbClr val="000000"/>
                </a:solidFill>
                <a:effectLst/>
                <a:latin typeface="tahoma" panose="020B0604030504040204" pitchFamily="34" charset="0"/>
              </a:rPr>
              <a:t>Le </a:t>
            </a:r>
            <a:r>
              <a:rPr lang="fr-FR" sz="1600" b="1" i="0" dirty="0">
                <a:solidFill>
                  <a:srgbClr val="000000"/>
                </a:solidFill>
                <a:effectLst/>
                <a:latin typeface="tahoma" panose="020B0604030504040204" pitchFamily="34" charset="0"/>
              </a:rPr>
              <a:t>critère social</a:t>
            </a:r>
            <a:r>
              <a:rPr lang="fr-FR" sz="1600" b="0" i="0" dirty="0">
                <a:solidFill>
                  <a:srgbClr val="000000"/>
                </a:solidFill>
                <a:effectLst/>
                <a:latin typeface="tahoma" panose="020B0604030504040204" pitchFamily="34" charset="0"/>
              </a:rPr>
              <a:t> prend en compte : la prévention des accidents, la formation du personnel, le respect du droit des employés, la chaine de sous-traitance (</a:t>
            </a:r>
            <a:r>
              <a:rPr lang="fr-FR" sz="1600" b="0" i="0" dirty="0" err="1">
                <a:solidFill>
                  <a:srgbClr val="000000"/>
                </a:solidFill>
                <a:effectLst/>
                <a:latin typeface="tahoma" panose="020B0604030504040204" pitchFamily="34" charset="0"/>
              </a:rPr>
              <a:t>supply</a:t>
            </a:r>
            <a:r>
              <a:rPr lang="fr-FR" sz="1600" b="0" i="0" dirty="0">
                <a:solidFill>
                  <a:srgbClr val="000000"/>
                </a:solidFill>
                <a:effectLst/>
                <a:latin typeface="tahoma" panose="020B0604030504040204" pitchFamily="34" charset="0"/>
              </a:rPr>
              <a:t> </a:t>
            </a:r>
            <a:r>
              <a:rPr lang="fr-FR" sz="1600" b="0" i="0" dirty="0" err="1">
                <a:solidFill>
                  <a:srgbClr val="000000"/>
                </a:solidFill>
                <a:effectLst/>
                <a:latin typeface="tahoma" panose="020B0604030504040204" pitchFamily="34" charset="0"/>
              </a:rPr>
              <a:t>chain</a:t>
            </a:r>
            <a:r>
              <a:rPr lang="fr-FR" sz="1600" b="0" i="0" dirty="0">
                <a:solidFill>
                  <a:srgbClr val="000000"/>
                </a:solidFill>
                <a:effectLst/>
                <a:latin typeface="tahoma" panose="020B0604030504040204" pitchFamily="34" charset="0"/>
              </a:rPr>
              <a:t>) et le dialogue social.</a:t>
            </a:r>
          </a:p>
          <a:p>
            <a:pPr algn="l" fontAlgn="base"/>
            <a:endParaRPr lang="fr-FR" sz="1600" b="0" i="0" dirty="0">
              <a:solidFill>
                <a:srgbClr val="000000"/>
              </a:solidFill>
              <a:effectLst/>
              <a:latin typeface="tahoma" panose="020B0604030504040204" pitchFamily="34" charset="0"/>
            </a:endParaRPr>
          </a:p>
          <a:p>
            <a:r>
              <a:rPr lang="fr-FR" sz="1600" b="0" i="0" dirty="0">
                <a:solidFill>
                  <a:srgbClr val="000000"/>
                </a:solidFill>
                <a:effectLst/>
                <a:latin typeface="tahoma" panose="020B0604030504040204" pitchFamily="34" charset="0"/>
              </a:rPr>
              <a:t>Le </a:t>
            </a:r>
            <a:r>
              <a:rPr lang="fr-FR" sz="1600" b="1" i="0" dirty="0">
                <a:solidFill>
                  <a:srgbClr val="000000"/>
                </a:solidFill>
                <a:effectLst/>
                <a:latin typeface="tahoma" panose="020B0604030504040204" pitchFamily="34" charset="0"/>
              </a:rPr>
              <a:t>critère de gouvernance</a:t>
            </a:r>
            <a:r>
              <a:rPr lang="fr-FR" sz="1600" b="0" i="0" dirty="0">
                <a:solidFill>
                  <a:srgbClr val="000000"/>
                </a:solidFill>
                <a:effectLst/>
                <a:latin typeface="tahoma" panose="020B0604030504040204" pitchFamily="34" charset="0"/>
              </a:rPr>
              <a:t> vérifie : l’indépendance du conseil d’administration, la structure de gestion et la présence d’un comité de vérification des comptes.</a:t>
            </a:r>
            <a:endParaRPr lang="fr-FR" sz="1600" dirty="0"/>
          </a:p>
        </p:txBody>
      </p:sp>
      <p:sp>
        <p:nvSpPr>
          <p:cNvPr id="6" name="ZoneTexte 5">
            <a:extLst>
              <a:ext uri="{FF2B5EF4-FFF2-40B4-BE49-F238E27FC236}">
                <a16:creationId xmlns:a16="http://schemas.microsoft.com/office/drawing/2014/main" id="{21EA4A0E-C533-21A0-9FE7-F049559E4E5B}"/>
              </a:ext>
            </a:extLst>
          </p:cNvPr>
          <p:cNvSpPr txBox="1"/>
          <p:nvPr/>
        </p:nvSpPr>
        <p:spPr>
          <a:xfrm>
            <a:off x="7150608" y="833568"/>
            <a:ext cx="4524326" cy="3293209"/>
          </a:xfrm>
          <a:prstGeom prst="rect">
            <a:avLst/>
          </a:prstGeom>
          <a:noFill/>
        </p:spPr>
        <p:txBody>
          <a:bodyPr wrap="square">
            <a:spAutoFit/>
          </a:bodyPr>
          <a:lstStyle/>
          <a:p>
            <a:pPr algn="just" fontAlgn="base"/>
            <a:r>
              <a:rPr lang="fr-FR" sz="1600" b="0" i="0" dirty="0">
                <a:solidFill>
                  <a:srgbClr val="000000"/>
                </a:solidFill>
                <a:effectLst/>
                <a:latin typeface="tahoma" panose="020B0604030504040204" pitchFamily="34" charset="0"/>
              </a:rPr>
              <a:t>Ce sigle international est utilisé par la communauté financière pour désigner les </a:t>
            </a:r>
            <a:r>
              <a:rPr lang="fr-FR" sz="1600" b="1" i="0" dirty="0">
                <a:solidFill>
                  <a:srgbClr val="000000"/>
                </a:solidFill>
                <a:effectLst/>
                <a:latin typeface="tahoma" panose="020B0604030504040204" pitchFamily="34" charset="0"/>
              </a:rPr>
              <a:t>critères Environnementaux, Sociaux et de Gouvernance</a:t>
            </a:r>
            <a:r>
              <a:rPr lang="fr-FR" sz="1600" b="0" i="0" dirty="0">
                <a:solidFill>
                  <a:srgbClr val="000000"/>
                </a:solidFill>
                <a:effectLst/>
                <a:latin typeface="tahoma" panose="020B0604030504040204" pitchFamily="34" charset="0"/>
              </a:rPr>
              <a:t> (</a:t>
            </a:r>
            <a:r>
              <a:rPr lang="fr-FR" sz="1600" b="1" i="0" dirty="0">
                <a:solidFill>
                  <a:srgbClr val="000000"/>
                </a:solidFill>
                <a:effectLst/>
                <a:latin typeface="tahoma" panose="020B0604030504040204" pitchFamily="34" charset="0"/>
              </a:rPr>
              <a:t>ESG</a:t>
            </a:r>
            <a:r>
              <a:rPr lang="fr-FR" sz="1600" b="0" i="0" dirty="0">
                <a:solidFill>
                  <a:srgbClr val="000000"/>
                </a:solidFill>
                <a:effectLst/>
                <a:latin typeface="tahoma" panose="020B0604030504040204" pitchFamily="34" charset="0"/>
              </a:rPr>
              <a:t>) qui constituent généralement les trois piliers de l’</a:t>
            </a:r>
            <a:r>
              <a:rPr lang="fr-FR" sz="1600" b="1" i="0" dirty="0">
                <a:solidFill>
                  <a:srgbClr val="000000"/>
                </a:solidFill>
                <a:effectLst/>
                <a:latin typeface="tahoma" panose="020B0604030504040204" pitchFamily="34" charset="0"/>
              </a:rPr>
              <a:t>analyse extra-financière</a:t>
            </a:r>
            <a:r>
              <a:rPr lang="fr-FR" sz="1600" b="0" i="0" dirty="0">
                <a:solidFill>
                  <a:srgbClr val="000000"/>
                </a:solidFill>
                <a:effectLst/>
                <a:latin typeface="tahoma" panose="020B0604030504040204" pitchFamily="34" charset="0"/>
              </a:rPr>
              <a:t>. </a:t>
            </a:r>
          </a:p>
          <a:p>
            <a:pPr algn="just" fontAlgn="base"/>
            <a:endParaRPr lang="fr-FR" sz="1600" dirty="0">
              <a:solidFill>
                <a:srgbClr val="000000"/>
              </a:solidFill>
              <a:latin typeface="tahoma" panose="020B0604030504040204" pitchFamily="34" charset="0"/>
            </a:endParaRPr>
          </a:p>
          <a:p>
            <a:pPr algn="just" fontAlgn="base"/>
            <a:r>
              <a:rPr lang="fr-FR" sz="1600" b="0" i="0" dirty="0">
                <a:solidFill>
                  <a:srgbClr val="000000"/>
                </a:solidFill>
                <a:effectLst/>
                <a:latin typeface="tahoma" panose="020B0604030504040204" pitchFamily="34" charset="0"/>
              </a:rPr>
              <a:t>Grâce aux critères ESG, on peut évaluer l’exercice de la responsabilité des entreprises vis-à-vis de l’environnement et de leurs parties prenantes (salariés, partenaires, sous-traitants et clients).</a:t>
            </a:r>
          </a:p>
          <a:p>
            <a:pPr algn="just" fontAlgn="base"/>
            <a:endParaRPr lang="fr-FR" sz="1600" b="0" i="0" dirty="0">
              <a:solidFill>
                <a:srgbClr val="000000"/>
              </a:solidFill>
              <a:effectLst/>
              <a:latin typeface="tahoma" panose="020B0604030504040204" pitchFamily="34" charset="0"/>
            </a:endParaRPr>
          </a:p>
        </p:txBody>
      </p:sp>
      <p:sp>
        <p:nvSpPr>
          <p:cNvPr id="7" name="Titre 1">
            <a:extLst>
              <a:ext uri="{FF2B5EF4-FFF2-40B4-BE49-F238E27FC236}">
                <a16:creationId xmlns:a16="http://schemas.microsoft.com/office/drawing/2014/main" id="{E1721F9E-C2FF-440C-76DF-1D1A977DB4A7}"/>
              </a:ext>
            </a:extLst>
          </p:cNvPr>
          <p:cNvSpPr txBox="1">
            <a:spLocks/>
          </p:cNvSpPr>
          <p:nvPr/>
        </p:nvSpPr>
        <p:spPr>
          <a:xfrm>
            <a:off x="3118436" y="556749"/>
            <a:ext cx="8197875" cy="540917"/>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E5664E"/>
                </a:solidFill>
                <a:latin typeface="Arial" panose="020B0604020202020204" pitchFamily="34" charset="0"/>
                <a:ea typeface="+mj-ea"/>
                <a:cs typeface="Arial" panose="020B0604020202020204" pitchFamily="34" charset="0"/>
              </a:defRPr>
            </a:lvl1pPr>
          </a:lstStyle>
          <a:p>
            <a:r>
              <a:rPr lang="fr-FR" sz="3600" dirty="0"/>
              <a:t>L’ESG</a:t>
            </a:r>
          </a:p>
        </p:txBody>
      </p:sp>
    </p:spTree>
    <p:extLst>
      <p:ext uri="{BB962C8B-B14F-4D97-AF65-F5344CB8AC3E}">
        <p14:creationId xmlns:p14="http://schemas.microsoft.com/office/powerpoint/2010/main" val="1967942643"/>
      </p:ext>
    </p:extLst>
  </p:cSld>
  <p:clrMapOvr>
    <a:masterClrMapping/>
  </p:clrMapOvr>
</p:sld>
</file>

<file path=ppt/theme/theme1.xml><?xml version="1.0" encoding="utf-8"?>
<a:theme xmlns:a="http://schemas.openxmlformats.org/drawingml/2006/main" name="Thème Office">
  <a:themeElements>
    <a:clrScheme name="Rouge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591</Words>
  <Application>Microsoft Office PowerPoint</Application>
  <PresentationFormat>Grand écran</PresentationFormat>
  <Paragraphs>51</Paragraphs>
  <Slides>13</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13</vt:i4>
      </vt:variant>
    </vt:vector>
  </HeadingPairs>
  <TitlesOfParts>
    <vt:vector size="18" baseType="lpstr">
      <vt:lpstr>Arial</vt:lpstr>
      <vt:lpstr>Calibri</vt:lpstr>
      <vt:lpstr>tahoma</vt:lpstr>
      <vt:lpstr>Times New Roman</vt:lpstr>
      <vt:lpstr>Thème Office</vt:lpstr>
      <vt:lpstr>LA RSE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Thierry FABA</cp:lastModifiedBy>
  <cp:revision>27</cp:revision>
  <dcterms:created xsi:type="dcterms:W3CDTF">2023-04-19T19:22:35Z</dcterms:created>
  <dcterms:modified xsi:type="dcterms:W3CDTF">2024-11-07T16:38:12Z</dcterms:modified>
</cp:coreProperties>
</file>