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1439" r:id="rId3"/>
    <p:sldId id="258" r:id="rId4"/>
    <p:sldId id="1973" r:id="rId5"/>
    <p:sldId id="1450" r:id="rId6"/>
    <p:sldId id="1974" r:id="rId7"/>
    <p:sldId id="1451" r:id="rId8"/>
    <p:sldId id="1981" r:id="rId9"/>
    <p:sldId id="1453" r:id="rId10"/>
    <p:sldId id="1979" r:id="rId11"/>
    <p:sldId id="1980" r:id="rId12"/>
    <p:sldId id="1976" r:id="rId13"/>
    <p:sldId id="1977" r:id="rId14"/>
    <p:sldId id="1978" r:id="rId15"/>
    <p:sldId id="1975" r:id="rId16"/>
    <p:sldId id="1982" r:id="rId17"/>
    <p:sldId id="1462" r:id="rId18"/>
    <p:sldId id="1469" r:id="rId19"/>
    <p:sldId id="272" r:id="rId20"/>
    <p:sldId id="286" r:id="rId21"/>
    <p:sldId id="1972" r:id="rId22"/>
    <p:sldId id="1985" r:id="rId23"/>
    <p:sldId id="1983" r:id="rId24"/>
    <p:sldId id="1984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48420-CA07-496F-ADB4-CED97E1327C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E3296-E4D4-4460-B2EF-BCF5BA9D5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50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E3296-E4D4-4460-B2EF-BCF5BA9D5B9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74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6E9574-CEC6-7D0D-B9DE-BC0644FDB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32428A-7D72-C190-DB6B-F41324B78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7D4B80-AD40-E0FF-6E85-90C730E2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079E-F439-4095-9DB0-7E8D1762ECFC}" type="datetime1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0E94D2-4411-BA71-65FB-79A2FDB3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1FC6D8-E346-4B44-45C4-9CF8D315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72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5B6CBD-0BEE-6927-5A66-B34F20A1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12260F-51F5-9137-4E58-F4C502C04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0084FE-81E7-E22B-500D-065F957D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BFBA-6EE7-4DAB-B218-974BACBCBC17}" type="datetime1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EC8C3E-BD1B-F94E-2A75-F480A5BED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8960B5-7CCB-733C-9BB4-1F9F5CB8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59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AD377F-EECD-C2FE-E6D9-5AE422414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426348-F85B-DB62-94C9-1D3D4AA49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06DFBB-A6B2-3CDB-D39B-0C450D3E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5631-F459-4B79-97B5-D306956012C9}" type="datetime1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CBC15F-1AFC-5F90-4164-644FFF21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A02DC7-043D-46D5-57FA-83E90AEF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151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/>
          <p:cNvSpPr/>
          <p:nvPr userDrawn="1"/>
        </p:nvSpPr>
        <p:spPr>
          <a:xfrm>
            <a:off x="9001" y="6172200"/>
            <a:ext cx="12192000" cy="687314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E27C6D"/>
          </a:solidFill>
          <a:ln>
            <a:noFill/>
          </a:ln>
          <a:effectLst>
            <a:outerShdw blurRad="3175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>
              <a:lnSpc>
                <a:spcPct val="150000"/>
              </a:lnSpc>
            </a:pPr>
            <a:r>
              <a:rPr lang="fr-F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8788" y="274322"/>
            <a:ext cx="9381658" cy="538609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8159" y="6377939"/>
            <a:ext cx="3904150" cy="153888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Introduction à la RSE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1558" y="6388359"/>
            <a:ext cx="1842508" cy="123111"/>
          </a:xfrm>
        </p:spPr>
        <p:txBody>
          <a:bodyPr lIns="0" tIns="0" rIns="0" bIns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MAJ 18/12/2023</a:t>
            </a:r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E86495B1-303F-4F79-8471-01578EEB65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731" y="1295400"/>
            <a:ext cx="10823220" cy="4724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6CAD4C-875D-459D-85A1-32858A2AB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2" y="6433"/>
            <a:ext cx="1501990" cy="10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0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12698" indent="-12698">
              <a:tabLst/>
              <a:defRPr>
                <a:latin typeface="+mj-lt"/>
              </a:defRPr>
            </a:lvl2pPr>
            <a:lvl3pPr marL="272996" indent="-263473">
              <a:tabLst/>
              <a:defRPr>
                <a:latin typeface="+mj-lt"/>
              </a:defRPr>
            </a:lvl3pPr>
            <a:lvl4pPr marL="446002" indent="-173005">
              <a:tabLst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bright="40000"/>
          </a:blip>
          <a:stretch>
            <a:fillRect/>
          </a:stretch>
        </p:blipFill>
        <p:spPr>
          <a:xfrm rot="5400000">
            <a:off x="544738" y="3058517"/>
            <a:ext cx="3268436" cy="43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37664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B0EE9-229F-C9D1-1F96-3F6C175D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61B2CE-1725-06D7-A7F8-0D3A074BF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55EFAC-FAC2-E216-EA4E-60239DFB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21E-2B8E-4198-81AC-FD98292B1ACE}" type="datetime1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1D2F39-C56A-74BF-EAD8-A99AD77A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D99CBC-DF97-1ECB-E64F-BAFDE5B5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2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E8E51-3B8F-D992-7A2B-2BD9D628C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A5ABDD-270D-DA20-28AA-8F13AB799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F02943-4BEC-886F-3751-6DE99B3E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EC74-C9F0-430F-A361-4EE5E941833C}" type="datetime1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ACA063-515D-9764-B813-70118E56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5175E2-506E-3B01-CAEF-FF8F3D0E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55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7D0DC-3A4B-A4AE-095A-E4781626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A78B72-F3DD-3587-23B3-AE527A376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16D5E6-FB90-0BAB-FAF3-AE3E88F10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CA5CBC-51DA-CB82-D18A-E1131C66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75-4057-4166-8829-AF39ED50B1E5}" type="datetime1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9DA980-C6EB-D88C-7DC5-2CB40209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63C40F-03B2-8803-F9A8-DDAA186E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63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3184A-8F36-12E9-3257-4AC6644A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8C9A40-FE8C-EDE2-0510-E45840093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623A61-09AD-2028-0E4C-F02D0D7EE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68007B-2694-7868-5CEC-F18B2F9D6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F1EF51-6E8C-0352-15BB-9D4AD2563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C347701-E4B1-9C4B-1142-FB57BD46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CBD4-A3A5-48EA-A763-CCCCA5E0E3B3}" type="datetime1">
              <a:rPr lang="fr-FR" smtClean="0"/>
              <a:t>23/06/2025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56812C-D72D-3BC9-D414-BC287E78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7847D8-B8D7-4F80-6C3D-B697E2FF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45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90142-D272-A5B4-B828-2F52E81E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AF9D53-C4AC-2278-B8E2-47CF0CCB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8FE-FBA4-4937-B849-B3633290AF37}" type="datetime1">
              <a:rPr lang="fr-FR" smtClean="0"/>
              <a:t>23/06/2025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D4E769-E5CC-5306-BCF7-D9D6CB17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D948E8-FE64-9FE1-6296-B9E0803D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3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CD85F2-709F-9C42-4B9B-E95F81A6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B6DC-26C0-467D-92E0-8C2000746A30}" type="datetime1">
              <a:rPr lang="fr-FR" smtClean="0"/>
              <a:t>23/06/2025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8649D8-7B20-4D30-7A4B-7436E949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B72626-4E3B-C3F8-281B-CBFAE94C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38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3539E1-16C2-359C-AFC2-99724A19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07148E-D105-92A5-5719-DFE51DAE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229B74-DA63-D299-621B-F72A9A678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719191-A0B5-844F-19BF-C011668B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B4D1-87DF-406E-9BF7-9A6635B713E5}" type="datetime1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6F50A9-A8F7-A70E-D005-B14D4522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54780D-5E83-8C56-8BAB-4B70D0C6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79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3B690-704B-BE0B-2723-6085AA62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595E365-3032-EDE3-FABA-31B821D4A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A1617D-D46D-0119-B4A7-044D89CBD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896580-AEB3-1559-45B3-DCD67C13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1BAE-0430-4142-832F-3B06C1DFBDB6}" type="datetime1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0C9668-5692-75BB-21E1-0FBBF15E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080225-C220-4F2B-39F8-834C9D3E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40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4B8E2E-9BE0-C44F-27BC-3A0B361B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E8BA47-D5E7-50A6-7E24-81C483EEC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74115E-1688-5A53-92B7-826DDC574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F3B90-6D06-46AA-8324-5FE0A2092984}" type="datetime1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FA075A-440A-766B-135A-200382406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24A8DF-D49D-2A8C-2777-B43B9C196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631EA-CA7B-4226-8421-E677A6DA6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92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1.jpg"/><Relationship Id="rId10" Type="http://schemas.openxmlformats.org/officeDocument/2006/relationships/image" Target="../media/image37.png"/><Relationship Id="rId4" Type="http://schemas.openxmlformats.org/officeDocument/2006/relationships/image" Target="../media/image32.jfif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1.jpg"/><Relationship Id="rId7" Type="http://schemas.openxmlformats.org/officeDocument/2006/relationships/image" Target="../media/image49.png"/><Relationship Id="rId12" Type="http://schemas.openxmlformats.org/officeDocument/2006/relationships/image" Target="../media/image40.png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178E6624-2CA2-A8D7-0B74-2A082B11855B}"/>
              </a:ext>
            </a:extLst>
          </p:cNvPr>
          <p:cNvSpPr/>
          <p:nvPr/>
        </p:nvSpPr>
        <p:spPr>
          <a:xfrm rot="5400000">
            <a:off x="-483173" y="483172"/>
            <a:ext cx="4507404" cy="354105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C87C5596-CC02-45D7-47FE-68DFD5AE32D6}"/>
              </a:ext>
            </a:extLst>
          </p:cNvPr>
          <p:cNvSpPr/>
          <p:nvPr/>
        </p:nvSpPr>
        <p:spPr>
          <a:xfrm rot="16200000">
            <a:off x="9375092" y="4051514"/>
            <a:ext cx="2946265" cy="27091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4399333-7CAA-2D7F-370C-426D171BF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2722"/>
            <a:ext cx="2448347" cy="88857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86D85512-2A09-68F1-2F9B-F4E7CACD1107}"/>
              </a:ext>
            </a:extLst>
          </p:cNvPr>
          <p:cNvSpPr txBox="1">
            <a:spLocks/>
          </p:cNvSpPr>
          <p:nvPr/>
        </p:nvSpPr>
        <p:spPr>
          <a:xfrm>
            <a:off x="217125" y="6175444"/>
            <a:ext cx="8483301" cy="6231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Police système Courant"/>
              <a:buNone/>
              <a:defRPr sz="2000" b="0" i="0" kern="1200">
                <a:solidFill>
                  <a:schemeClr val="tx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None/>
              <a:defRPr sz="1800" b="0" i="0" kern="1200">
                <a:solidFill>
                  <a:schemeClr val="tx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Police système Courant"/>
              <a:buNone/>
              <a:defRPr sz="1600" b="0" i="0" kern="1200">
                <a:solidFill>
                  <a:schemeClr val="tx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Police système Courant"/>
              <a:buNone/>
              <a:defRPr sz="1600" b="0" i="0" kern="1200">
                <a:solidFill>
                  <a:schemeClr val="tx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050" dirty="0"/>
              <a:t>Association PLANET’RSE TOULOUSE – 11 Bd des Récollets 31078 Toulouse Cedex 4</a:t>
            </a:r>
          </a:p>
          <a:p>
            <a:pPr algn="l">
              <a:spcBef>
                <a:spcPts val="0"/>
              </a:spcBef>
            </a:pPr>
            <a:r>
              <a:rPr lang="fr-FR" sz="1050" dirty="0">
                <a:solidFill>
                  <a:schemeClr val="bg1"/>
                </a:solidFill>
              </a:rPr>
              <a:t>Site : https://www.planetrse-toulouse.org </a:t>
            </a:r>
          </a:p>
          <a:p>
            <a:pPr algn="l">
              <a:spcBef>
                <a:spcPts val="0"/>
              </a:spcBef>
            </a:pPr>
            <a:r>
              <a:rPr lang="fr-FR" sz="1050" dirty="0">
                <a:solidFill>
                  <a:schemeClr val="bg1"/>
                </a:solidFill>
              </a:rPr>
              <a:t>Mail : contact@planetrse-toulouse.org - Thierry FABA : 06 72 28 83 18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0DCE31D-7039-16EB-25B0-AA62AC722314}"/>
              </a:ext>
            </a:extLst>
          </p:cNvPr>
          <p:cNvSpPr txBox="1"/>
          <p:nvPr/>
        </p:nvSpPr>
        <p:spPr>
          <a:xfrm>
            <a:off x="3734426" y="1751798"/>
            <a:ext cx="7264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Hind" panose="02000000000000000000" pitchFamily="2" charset="0"/>
                <a:cs typeface="Hind" panose="02000000000000000000" pitchFamily="2" charset="0"/>
              </a:rPr>
              <a:t>La Responsabilité Sociétale </a:t>
            </a:r>
          </a:p>
          <a:p>
            <a:pPr algn="ctr"/>
            <a:r>
              <a:rPr lang="fr-FR" sz="4000" b="1" dirty="0">
                <a:solidFill>
                  <a:schemeClr val="bg1"/>
                </a:solidFill>
                <a:latin typeface="Hind" panose="02000000000000000000" pitchFamily="2" charset="0"/>
                <a:cs typeface="Hind" panose="02000000000000000000" pitchFamily="2" charset="0"/>
              </a:rPr>
              <a:t>au service </a:t>
            </a:r>
          </a:p>
          <a:p>
            <a:pPr algn="ctr"/>
            <a:r>
              <a:rPr lang="fr-FR" sz="4000" b="1" dirty="0">
                <a:solidFill>
                  <a:schemeClr val="bg1"/>
                </a:solidFill>
                <a:latin typeface="Hind" panose="02000000000000000000" pitchFamily="2" charset="0"/>
                <a:cs typeface="Hind" panose="02000000000000000000" pitchFamily="2" charset="0"/>
              </a:rPr>
              <a:t>des collectivités territoriales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FCA9F6-BB49-9475-2065-54EA45C58186}"/>
              </a:ext>
            </a:extLst>
          </p:cNvPr>
          <p:cNvSpPr txBox="1"/>
          <p:nvPr/>
        </p:nvSpPr>
        <p:spPr>
          <a:xfrm>
            <a:off x="217125" y="4925925"/>
            <a:ext cx="319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Hind" panose="02000000000000000000" pitchFamily="2" charset="0"/>
                <a:cs typeface="Hind" panose="02000000000000000000" pitchFamily="2" charset="0"/>
              </a:rPr>
              <a:t>Thierry </a:t>
            </a:r>
            <a:r>
              <a:rPr lang="fr-FR" sz="2400" dirty="0" err="1">
                <a:solidFill>
                  <a:schemeClr val="bg1"/>
                </a:solidFill>
                <a:latin typeface="Hind" panose="02000000000000000000" pitchFamily="2" charset="0"/>
                <a:cs typeface="Hind" panose="02000000000000000000" pitchFamily="2" charset="0"/>
              </a:rPr>
              <a:t>Faba</a:t>
            </a:r>
            <a:endParaRPr lang="fr-FR" sz="2400" dirty="0">
              <a:solidFill>
                <a:schemeClr val="bg1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Hind" panose="02000000000000000000" pitchFamily="2" charset="0"/>
                <a:cs typeface="Hind" panose="02000000000000000000" pitchFamily="2" charset="0"/>
              </a:rPr>
              <a:t>Daniel Luciani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FE937AA-F57F-2896-F84B-B8B7017E6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1</a:t>
            </a:fld>
            <a:endParaRPr lang="fr-FR"/>
          </a:p>
        </p:txBody>
      </p:sp>
      <p:pic>
        <p:nvPicPr>
          <p:cNvPr id="10" name="Image 9" descr="Une image contenant texte, Police, affiche, Graphique&#10;&#10;Le contenu généré par l’IA peut être incorrect.">
            <a:extLst>
              <a:ext uri="{FF2B5EF4-FFF2-40B4-BE49-F238E27FC236}">
                <a16:creationId xmlns:a16="http://schemas.microsoft.com/office/drawing/2014/main" id="{01E06EE1-17F5-7DB1-0ADD-6C50EFBEB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237" y="4667316"/>
            <a:ext cx="1119167" cy="14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77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BC753B4-4FCE-8F0B-FB9C-3D852F88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10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BF3E24-6B8D-344C-B7A1-DA3908DDA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4762"/>
            <a:ext cx="121729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1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FE5870-944E-0461-22CF-CFA85AA7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11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C10D0F-3C2F-2BCD-21E8-1DCBAB174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9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76EC13F-F1CB-AC2A-DCED-29F41F414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7" y="643466"/>
            <a:ext cx="10511446" cy="5571067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16A15E5-1970-C332-2B1D-1B5EB643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8631EA-CA7B-4226-8421-E677A6DA6FEA}" type="slidenum">
              <a:rPr lang="fr-FR" smtClean="0"/>
              <a:pPr>
                <a:spcAft>
                  <a:spcPts val="600"/>
                </a:spcAft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86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5E7A551-09B3-B947-0555-B774B1FF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13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772507-30B1-959C-31CD-DA00861C3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271462"/>
            <a:ext cx="111823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29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D5AC63-8E5B-BA36-9A8B-EBD18DD2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14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42D243-42A3-9D7F-BF57-132724EF7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457200"/>
            <a:ext cx="111061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83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F206EC8F-6E53-438E-452D-3C87B02CA42A}"/>
              </a:ext>
            </a:extLst>
          </p:cNvPr>
          <p:cNvSpPr/>
          <p:nvPr/>
        </p:nvSpPr>
        <p:spPr>
          <a:xfrm rot="8686108" flipV="1">
            <a:off x="8233034" y="2882558"/>
            <a:ext cx="1372621" cy="179422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Flèche : droite 39">
            <a:extLst>
              <a:ext uri="{FF2B5EF4-FFF2-40B4-BE49-F238E27FC236}">
                <a16:creationId xmlns:a16="http://schemas.microsoft.com/office/drawing/2014/main" id="{333AAAC4-E9E6-BD67-90BF-6AC7116BC7F1}"/>
              </a:ext>
            </a:extLst>
          </p:cNvPr>
          <p:cNvSpPr/>
          <p:nvPr/>
        </p:nvSpPr>
        <p:spPr>
          <a:xfrm rot="12494451" flipV="1">
            <a:off x="8446833" y="4211446"/>
            <a:ext cx="1754964" cy="166047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09E3578F-B294-8C90-A936-8E36BF9DDE99}"/>
              </a:ext>
            </a:extLst>
          </p:cNvPr>
          <p:cNvSpPr/>
          <p:nvPr/>
        </p:nvSpPr>
        <p:spPr>
          <a:xfrm rot="16200000" flipV="1">
            <a:off x="7204583" y="4832737"/>
            <a:ext cx="1444339" cy="185010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B74C8BA7-8184-B7ED-526E-0A34B9CAA382}"/>
              </a:ext>
            </a:extLst>
          </p:cNvPr>
          <p:cNvSpPr/>
          <p:nvPr/>
        </p:nvSpPr>
        <p:spPr>
          <a:xfrm rot="1676020" flipV="1">
            <a:off x="1959976" y="2695645"/>
            <a:ext cx="4376295" cy="175216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FBC3B8-D10A-404F-A39E-A7663D0C91AC}"/>
              </a:ext>
            </a:extLst>
          </p:cNvPr>
          <p:cNvSpPr txBox="1">
            <a:spLocks/>
          </p:cNvSpPr>
          <p:nvPr/>
        </p:nvSpPr>
        <p:spPr>
          <a:xfrm>
            <a:off x="416235" y="365905"/>
            <a:ext cx="8006447" cy="6102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responsabilité Sociétale – aujourd’hui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6EBA03C-BD51-5C2A-42E1-75EF4E320C7F}"/>
              </a:ext>
            </a:extLst>
          </p:cNvPr>
          <p:cNvGrpSpPr/>
          <p:nvPr/>
        </p:nvGrpSpPr>
        <p:grpSpPr>
          <a:xfrm>
            <a:off x="9324315" y="2123656"/>
            <a:ext cx="2741141" cy="2210058"/>
            <a:chOff x="9352775" y="2131382"/>
            <a:chExt cx="2741141" cy="2210058"/>
          </a:xfrm>
        </p:grpSpPr>
        <p:pic>
          <p:nvPicPr>
            <p:cNvPr id="8" name="Picture 2" descr="APES Hauts-de-France ]">
              <a:extLst>
                <a:ext uri="{FF2B5EF4-FFF2-40B4-BE49-F238E27FC236}">
                  <a16:creationId xmlns:a16="http://schemas.microsoft.com/office/drawing/2014/main" id="{FE8D53DE-B931-F464-AB65-A8C36585EF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3685" y="2873485"/>
              <a:ext cx="1769873" cy="1467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8A26B5F-33DB-7E08-2450-9F66CA411DF7}"/>
                </a:ext>
              </a:extLst>
            </p:cNvPr>
            <p:cNvSpPr txBox="1"/>
            <p:nvPr/>
          </p:nvSpPr>
          <p:spPr>
            <a:xfrm>
              <a:off x="9352775" y="2131382"/>
              <a:ext cx="2741141" cy="58477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Economie </a:t>
              </a: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Sociale et Solidaire  (ESS)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F8CFC606-F770-F826-B18B-7AA260B5E466}"/>
              </a:ext>
            </a:extLst>
          </p:cNvPr>
          <p:cNvSpPr txBox="1"/>
          <p:nvPr/>
        </p:nvSpPr>
        <p:spPr>
          <a:xfrm>
            <a:off x="6239588" y="3469068"/>
            <a:ext cx="219456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IMPACTS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9D9E7AA-58CB-CA41-3E16-7617A003B1F6}"/>
              </a:ext>
            </a:extLst>
          </p:cNvPr>
          <p:cNvGrpSpPr/>
          <p:nvPr/>
        </p:nvGrpSpPr>
        <p:grpSpPr>
          <a:xfrm>
            <a:off x="7486883" y="4590581"/>
            <a:ext cx="4382889" cy="823847"/>
            <a:chOff x="7537354" y="4411155"/>
            <a:chExt cx="4382889" cy="823847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FFD1F17-7A60-BB71-78A4-B7B7870F5567}"/>
                </a:ext>
              </a:extLst>
            </p:cNvPr>
            <p:cNvSpPr txBox="1"/>
            <p:nvPr/>
          </p:nvSpPr>
          <p:spPr>
            <a:xfrm>
              <a:off x="10058062" y="4464778"/>
              <a:ext cx="1862181" cy="5847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APPROCHE </a:t>
              </a: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« FINANCIERE»</a:t>
              </a:r>
            </a:p>
          </p:txBody>
        </p:sp>
        <p:pic>
          <p:nvPicPr>
            <p:cNvPr id="22" name="Picture 2" descr="Environmental, Social and Governance (ESG) Investing - Community First  Foundation">
              <a:extLst>
                <a:ext uri="{FF2B5EF4-FFF2-40B4-BE49-F238E27FC236}">
                  <a16:creationId xmlns:a16="http://schemas.microsoft.com/office/drawing/2014/main" id="{C9B5E229-869C-206D-D179-EC1F5126E4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354" y="4411155"/>
              <a:ext cx="2341460" cy="823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6986A632-2EE2-8B22-399B-131CD43016ED}"/>
              </a:ext>
            </a:extLst>
          </p:cNvPr>
          <p:cNvGrpSpPr/>
          <p:nvPr/>
        </p:nvGrpSpPr>
        <p:grpSpPr>
          <a:xfrm>
            <a:off x="287176" y="1470475"/>
            <a:ext cx="4740705" cy="2148229"/>
            <a:chOff x="192221" y="1395336"/>
            <a:chExt cx="4740705" cy="214822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28D729A-C888-F9DA-6F23-A859EAA68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0" r="12048"/>
            <a:stretch/>
          </p:blipFill>
          <p:spPr>
            <a:xfrm>
              <a:off x="2626729" y="1619633"/>
              <a:ext cx="2306197" cy="1923932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36F8D873-71CB-A64E-B0F3-3D503157B6E2}"/>
                </a:ext>
              </a:extLst>
            </p:cNvPr>
            <p:cNvSpPr txBox="1"/>
            <p:nvPr/>
          </p:nvSpPr>
          <p:spPr>
            <a:xfrm>
              <a:off x="416236" y="1395336"/>
              <a:ext cx="1988272" cy="58477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APPROCHE </a:t>
              </a: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« NORMATIVE »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96DF713-EF33-8900-384C-6C85B5731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022" y="2175928"/>
              <a:ext cx="873778" cy="870285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B66FFE1-A4FE-E11D-3580-FB03F8760F93}"/>
                </a:ext>
              </a:extLst>
            </p:cNvPr>
            <p:cNvSpPr txBox="1"/>
            <p:nvPr/>
          </p:nvSpPr>
          <p:spPr>
            <a:xfrm>
              <a:off x="192221" y="2284027"/>
              <a:ext cx="906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2010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1755B91-2239-3F7A-422C-75AC7C451631}"/>
              </a:ext>
            </a:extLst>
          </p:cNvPr>
          <p:cNvGrpSpPr/>
          <p:nvPr/>
        </p:nvGrpSpPr>
        <p:grpSpPr>
          <a:xfrm>
            <a:off x="145337" y="3793614"/>
            <a:ext cx="4842125" cy="725129"/>
            <a:chOff x="416274" y="5968620"/>
            <a:chExt cx="4842125" cy="725129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74615896-81BE-7881-9C27-E8B8756CD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1942" y="6018624"/>
              <a:ext cx="609117" cy="609117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B07523A-E07B-99AB-CC49-7959890BC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157" y="6019764"/>
              <a:ext cx="789827" cy="673985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4639C30-56C4-B1F0-F91D-EDE6DC625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021" y="5968620"/>
              <a:ext cx="703378" cy="725129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A9F20DB-84FE-8CB2-5E61-69EB9BA21AC7}"/>
                </a:ext>
              </a:extLst>
            </p:cNvPr>
            <p:cNvSpPr txBox="1"/>
            <p:nvPr/>
          </p:nvSpPr>
          <p:spPr>
            <a:xfrm>
              <a:off x="416274" y="6161908"/>
              <a:ext cx="1862181" cy="338554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LABELS</a:t>
              </a:r>
            </a:p>
          </p:txBody>
        </p:sp>
      </p:grp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B9A54E04-A7B6-5CBE-C435-90A133F9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15</a:t>
            </a:fld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73C092B6-2E27-F882-B299-E76381A60682}"/>
              </a:ext>
            </a:extLst>
          </p:cNvPr>
          <p:cNvGrpSpPr/>
          <p:nvPr/>
        </p:nvGrpSpPr>
        <p:grpSpPr>
          <a:xfrm>
            <a:off x="111720" y="5121677"/>
            <a:ext cx="4606862" cy="1544724"/>
            <a:chOff x="93594" y="3742156"/>
            <a:chExt cx="4606862" cy="1544724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E864C548-E075-FBBD-9C44-5ED2F7FC131F}"/>
                </a:ext>
              </a:extLst>
            </p:cNvPr>
            <p:cNvGrpSpPr/>
            <p:nvPr/>
          </p:nvGrpSpPr>
          <p:grpSpPr>
            <a:xfrm>
              <a:off x="104763" y="3742156"/>
              <a:ext cx="4595693" cy="1544724"/>
              <a:chOff x="104763" y="3742156"/>
              <a:chExt cx="4595693" cy="1544724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1FF209CF-19FF-B4C1-589A-564B250D2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0561" y="3742156"/>
                <a:ext cx="1919895" cy="1304928"/>
              </a:xfrm>
              <a:prstGeom prst="rect">
                <a:avLst/>
              </a:prstGeom>
            </p:spPr>
          </p:pic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8975B3F-A2C8-1FAC-0A64-361F3FD51257}"/>
                  </a:ext>
                </a:extLst>
              </p:cNvPr>
              <p:cNvSpPr txBox="1"/>
              <p:nvPr/>
            </p:nvSpPr>
            <p:spPr>
              <a:xfrm>
                <a:off x="469054" y="3750150"/>
                <a:ext cx="1862181" cy="584775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APPROCHE </a:t>
                </a:r>
              </a:p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« CONTRIBUTIVE »</a:t>
                </a:r>
              </a:p>
            </p:txBody>
          </p:sp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614BF3CD-4762-967E-3A13-D2C4D45ED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287" y="4689996"/>
                <a:ext cx="689091" cy="596884"/>
              </a:xfrm>
              <a:prstGeom prst="rect">
                <a:avLst/>
              </a:prstGeom>
            </p:spPr>
          </p:pic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99342D9-95F8-0DA4-9B30-785332AEF1EA}"/>
                  </a:ext>
                </a:extLst>
              </p:cNvPr>
              <p:cNvSpPr txBox="1"/>
              <p:nvPr/>
            </p:nvSpPr>
            <p:spPr>
              <a:xfrm>
                <a:off x="104763" y="4316884"/>
                <a:ext cx="906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/>
                  <a:t>2010</a:t>
                </a:r>
              </a:p>
            </p:txBody>
          </p: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16CBB20-E194-644A-5957-758AD8F93738}"/>
                </a:ext>
              </a:extLst>
            </p:cNvPr>
            <p:cNvSpPr txBox="1"/>
            <p:nvPr/>
          </p:nvSpPr>
          <p:spPr>
            <a:xfrm>
              <a:off x="93594" y="4816252"/>
              <a:ext cx="906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2015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BFF8512-11A7-BC87-7BD6-8F4B95E03115}"/>
              </a:ext>
            </a:extLst>
          </p:cNvPr>
          <p:cNvGrpSpPr/>
          <p:nvPr/>
        </p:nvGrpSpPr>
        <p:grpSpPr>
          <a:xfrm>
            <a:off x="5252604" y="1680816"/>
            <a:ext cx="2266240" cy="1369817"/>
            <a:chOff x="6213911" y="1570511"/>
            <a:chExt cx="2266240" cy="1369817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A5802EC7-3C9F-E4B6-E80F-2BB275F89B56}"/>
                </a:ext>
              </a:extLst>
            </p:cNvPr>
            <p:cNvGrpSpPr/>
            <p:nvPr/>
          </p:nvGrpSpPr>
          <p:grpSpPr>
            <a:xfrm>
              <a:off x="6249649" y="2075185"/>
              <a:ext cx="2230502" cy="865143"/>
              <a:chOff x="3063263" y="2403240"/>
              <a:chExt cx="2230502" cy="865143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8DCDD3A6-195E-60D6-C500-A153B1853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3263" y="2403240"/>
                <a:ext cx="865143" cy="865143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E30633B-F66B-75E1-1033-CCCB2DDAC3E1}"/>
                  </a:ext>
                </a:extLst>
              </p:cNvPr>
              <p:cNvSpPr/>
              <p:nvPr/>
            </p:nvSpPr>
            <p:spPr>
              <a:xfrm>
                <a:off x="4028915" y="2457916"/>
                <a:ext cx="126485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Objet social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Raison d’être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Société à Mission</a:t>
                </a:r>
              </a:p>
            </p:txBody>
          </p: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D3ADEEF-0850-24EA-B2DF-C50F5D98C2AC}"/>
                </a:ext>
              </a:extLst>
            </p:cNvPr>
            <p:cNvSpPr txBox="1"/>
            <p:nvPr/>
          </p:nvSpPr>
          <p:spPr>
            <a:xfrm>
              <a:off x="6213911" y="1570511"/>
              <a:ext cx="906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2019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35D23DD-F463-EFB9-6894-D53265AD3703}"/>
              </a:ext>
            </a:extLst>
          </p:cNvPr>
          <p:cNvGrpSpPr/>
          <p:nvPr/>
        </p:nvGrpSpPr>
        <p:grpSpPr>
          <a:xfrm>
            <a:off x="6197650" y="5687607"/>
            <a:ext cx="4613051" cy="945126"/>
            <a:chOff x="6197650" y="5687607"/>
            <a:chExt cx="4613051" cy="945126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4F49291A-FC5D-E056-9D09-448A5BFA0A67}"/>
                </a:ext>
              </a:extLst>
            </p:cNvPr>
            <p:cNvGrpSpPr/>
            <p:nvPr/>
          </p:nvGrpSpPr>
          <p:grpSpPr>
            <a:xfrm>
              <a:off x="6197650" y="5973612"/>
              <a:ext cx="4613051" cy="461665"/>
              <a:chOff x="6308435" y="5993175"/>
              <a:chExt cx="4613051" cy="461665"/>
            </a:xfrm>
          </p:grpSpPr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DF8AB98-3EF1-DDAB-5928-5BDB6535FB3D}"/>
                  </a:ext>
                </a:extLst>
              </p:cNvPr>
              <p:cNvSpPr txBox="1"/>
              <p:nvPr/>
            </p:nvSpPr>
            <p:spPr>
              <a:xfrm>
                <a:off x="8980998" y="6021781"/>
                <a:ext cx="1940488" cy="338554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Double Matérialité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CED51283-B791-0200-D581-8AE068E45C6B}"/>
                  </a:ext>
                </a:extLst>
              </p:cNvPr>
              <p:cNvSpPr txBox="1"/>
              <p:nvPr/>
            </p:nvSpPr>
            <p:spPr>
              <a:xfrm>
                <a:off x="6308435" y="5993175"/>
                <a:ext cx="906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/>
                  <a:t>2024</a:t>
                </a:r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E94A2ACE-DD4B-4B35-0650-C0C5FF6E5651}"/>
                </a:ext>
              </a:extLst>
            </p:cNvPr>
            <p:cNvGrpSpPr/>
            <p:nvPr/>
          </p:nvGrpSpPr>
          <p:grpSpPr>
            <a:xfrm>
              <a:off x="7091267" y="5687607"/>
              <a:ext cx="1640438" cy="945126"/>
              <a:chOff x="10382864" y="3237693"/>
              <a:chExt cx="1640438" cy="945126"/>
            </a:xfrm>
          </p:grpSpPr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14D28E09-4E4B-E3AC-B625-8B282B18FCC2}"/>
                  </a:ext>
                </a:extLst>
              </p:cNvPr>
              <p:cNvGrpSpPr/>
              <p:nvPr/>
            </p:nvGrpSpPr>
            <p:grpSpPr>
              <a:xfrm>
                <a:off x="10382864" y="3237693"/>
                <a:ext cx="1640438" cy="945126"/>
                <a:chOff x="10205300" y="4263798"/>
                <a:chExt cx="1640438" cy="945126"/>
              </a:xfrm>
            </p:grpSpPr>
            <p:pic>
              <p:nvPicPr>
                <p:cNvPr id="45" name="Image 44" descr="Une image contenant drapeau, symbole, Bleu électrique, logo&#10;&#10;Description générée automatiquement">
                  <a:extLst>
                    <a:ext uri="{FF2B5EF4-FFF2-40B4-BE49-F238E27FC236}">
                      <a16:creationId xmlns:a16="http://schemas.microsoft.com/office/drawing/2014/main" id="{D444429A-001F-9DF7-5588-998CC28F7F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05300" y="4263798"/>
                  <a:ext cx="1640438" cy="945126"/>
                </a:xfrm>
                <a:prstGeom prst="rect">
                  <a:avLst/>
                </a:prstGeom>
              </p:spPr>
            </p:pic>
            <p:grpSp>
              <p:nvGrpSpPr>
                <p:cNvPr id="46" name="Groupe 45">
                  <a:extLst>
                    <a:ext uri="{FF2B5EF4-FFF2-40B4-BE49-F238E27FC236}">
                      <a16:creationId xmlns:a16="http://schemas.microsoft.com/office/drawing/2014/main" id="{6B34372E-B8F0-FF48-8CA9-872EBEADE4C5}"/>
                    </a:ext>
                  </a:extLst>
                </p:cNvPr>
                <p:cNvGrpSpPr/>
                <p:nvPr/>
              </p:nvGrpSpPr>
              <p:grpSpPr>
                <a:xfrm>
                  <a:off x="10726332" y="4507912"/>
                  <a:ext cx="598371" cy="436238"/>
                  <a:chOff x="8755987" y="3843682"/>
                  <a:chExt cx="598371" cy="436238"/>
                </a:xfrm>
              </p:grpSpPr>
              <p:pic>
                <p:nvPicPr>
                  <p:cNvPr id="47" name="Image 46" descr="Une image contenant drapeau, symbole, Bleu électrique, logo&#10;&#10;Description générée automatiquement">
                    <a:extLst>
                      <a:ext uri="{FF2B5EF4-FFF2-40B4-BE49-F238E27FC236}">
                        <a16:creationId xmlns:a16="http://schemas.microsoft.com/office/drawing/2014/main" id="{6F3E42FA-C994-0CC6-C9EF-B59C7351D5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71325" b="78243"/>
                  <a:stretch/>
                </p:blipFill>
                <p:spPr>
                  <a:xfrm>
                    <a:off x="8824814" y="3931769"/>
                    <a:ext cx="460720" cy="348151"/>
                  </a:xfrm>
                  <a:prstGeom prst="rect">
                    <a:avLst/>
                  </a:prstGeom>
                </p:spPr>
              </p:pic>
              <p:sp>
                <p:nvSpPr>
                  <p:cNvPr id="48" name="ZoneTexte 47">
                    <a:extLst>
                      <a:ext uri="{FF2B5EF4-FFF2-40B4-BE49-F238E27FC236}">
                        <a16:creationId xmlns:a16="http://schemas.microsoft.com/office/drawing/2014/main" id="{A048BE2D-C723-F900-48ED-3F247DF0ECA3}"/>
                      </a:ext>
                    </a:extLst>
                  </p:cNvPr>
                  <p:cNvSpPr txBox="1"/>
                  <p:nvPr/>
                </p:nvSpPr>
                <p:spPr>
                  <a:xfrm>
                    <a:off x="8755987" y="3843682"/>
                    <a:ext cx="59837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rPr>
                      <a:t>VSME</a:t>
                    </a:r>
                  </a:p>
                </p:txBody>
              </p:sp>
            </p:grpSp>
          </p:grp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4F1E437-D633-25F6-3AE5-0AFF09E2A268}"/>
                  </a:ext>
                </a:extLst>
              </p:cNvPr>
              <p:cNvSpPr txBox="1"/>
              <p:nvPr/>
            </p:nvSpPr>
            <p:spPr>
              <a:xfrm>
                <a:off x="10903896" y="3699926"/>
                <a:ext cx="5983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CSRD</a:t>
                </a:r>
              </a:p>
            </p:txBody>
          </p:sp>
        </p:grpSp>
      </p:grp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659A48B6-FFC6-393E-6DC0-DEFCC2DD2FE8}"/>
              </a:ext>
            </a:extLst>
          </p:cNvPr>
          <p:cNvSpPr/>
          <p:nvPr/>
        </p:nvSpPr>
        <p:spPr>
          <a:xfrm rot="5400000" flipV="1">
            <a:off x="7324261" y="2596863"/>
            <a:ext cx="1174446" cy="172202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Flèche : droite 50">
            <a:extLst>
              <a:ext uri="{FF2B5EF4-FFF2-40B4-BE49-F238E27FC236}">
                <a16:creationId xmlns:a16="http://schemas.microsoft.com/office/drawing/2014/main" id="{FD4D7351-174C-DD73-45ED-41D8AB308F82}"/>
              </a:ext>
            </a:extLst>
          </p:cNvPr>
          <p:cNvSpPr/>
          <p:nvPr/>
        </p:nvSpPr>
        <p:spPr>
          <a:xfrm rot="19620918" flipV="1">
            <a:off x="4876394" y="4791401"/>
            <a:ext cx="1733811" cy="177058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E633071D-4ACC-D117-FA2C-834776C9C735}"/>
              </a:ext>
            </a:extLst>
          </p:cNvPr>
          <p:cNvGrpSpPr/>
          <p:nvPr/>
        </p:nvGrpSpPr>
        <p:grpSpPr>
          <a:xfrm>
            <a:off x="6730672" y="497033"/>
            <a:ext cx="3342042" cy="1408189"/>
            <a:chOff x="6730672" y="497033"/>
            <a:chExt cx="3342042" cy="1408189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3EB9A0B5-E181-D4F0-7B47-6BD6406C1050}"/>
                </a:ext>
              </a:extLst>
            </p:cNvPr>
            <p:cNvGrpSpPr/>
            <p:nvPr/>
          </p:nvGrpSpPr>
          <p:grpSpPr>
            <a:xfrm>
              <a:off x="6730672" y="1069869"/>
              <a:ext cx="2647688" cy="835353"/>
              <a:chOff x="6730672" y="1069869"/>
              <a:chExt cx="2647688" cy="835353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4D10072-83EE-4928-FEDA-3701977DFA35}"/>
                  </a:ext>
                </a:extLst>
              </p:cNvPr>
              <p:cNvSpPr txBox="1"/>
              <p:nvPr/>
            </p:nvSpPr>
            <p:spPr>
              <a:xfrm>
                <a:off x="6730672" y="1566668"/>
                <a:ext cx="2647688" cy="338554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Collectivités territoriales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5B60050A-14BA-1F5A-75D4-805F6A01EE15}"/>
                  </a:ext>
                </a:extLst>
              </p:cNvPr>
              <p:cNvSpPr txBox="1"/>
              <p:nvPr/>
            </p:nvSpPr>
            <p:spPr>
              <a:xfrm>
                <a:off x="7363952" y="1069869"/>
                <a:ext cx="1310612" cy="338554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Etat </a:t>
                </a:r>
              </a:p>
            </p:txBody>
          </p:sp>
        </p:grpSp>
        <p:pic>
          <p:nvPicPr>
            <p:cNvPr id="56" name="Image 55" descr="Une image contenant texte, Police, logo, Graphique&#10;&#10;Le contenu généré par l’IA peut être incorrect.">
              <a:extLst>
                <a:ext uri="{FF2B5EF4-FFF2-40B4-BE49-F238E27FC236}">
                  <a16:creationId xmlns:a16="http://schemas.microsoft.com/office/drawing/2014/main" id="{2A88BACA-A5CB-3A1E-3349-2759B2EE5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0675" y="497033"/>
              <a:ext cx="1082039" cy="976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20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30" grpId="0" animBg="1"/>
      <p:bldP spid="10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42FDD4-65E9-2781-C560-DC26369B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16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117F33-1B9E-6345-F5E7-DF1F50F8DB19}"/>
              </a:ext>
            </a:extLst>
          </p:cNvPr>
          <p:cNvSpPr txBox="1"/>
          <p:nvPr/>
        </p:nvSpPr>
        <p:spPr>
          <a:xfrm>
            <a:off x="4594953" y="2147794"/>
            <a:ext cx="300209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Intérêt Général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529BE7-3BC9-901D-FD8A-2235B0676955}"/>
              </a:ext>
            </a:extLst>
          </p:cNvPr>
          <p:cNvSpPr txBox="1"/>
          <p:nvPr/>
        </p:nvSpPr>
        <p:spPr>
          <a:xfrm>
            <a:off x="4594953" y="2791905"/>
            <a:ext cx="300209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Biens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communs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1567DD-312F-323A-713D-FD9934542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33" y="5486792"/>
            <a:ext cx="1027050" cy="10270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33EACA-0BF4-3075-55F9-3D503419B1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0" r="12048"/>
          <a:stretch/>
        </p:blipFill>
        <p:spPr>
          <a:xfrm>
            <a:off x="960798" y="1361625"/>
            <a:ext cx="2306197" cy="19239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F49450-83B8-90F2-7914-290E610A7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55" y="4011395"/>
            <a:ext cx="1919895" cy="130492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92AD8B0-9832-8F1D-E3C8-A689A37B5CF9}"/>
              </a:ext>
            </a:extLst>
          </p:cNvPr>
          <p:cNvSpPr txBox="1"/>
          <p:nvPr/>
        </p:nvSpPr>
        <p:spPr>
          <a:xfrm>
            <a:off x="7612299" y="5931721"/>
            <a:ext cx="598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ptos" panose="020B0004020202020204" pitchFamily="34" charset="0"/>
              </a:rPr>
              <a:t>VSME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4255DA9-E1A1-52C4-ACE1-E15CB159B015}"/>
              </a:ext>
            </a:extLst>
          </p:cNvPr>
          <p:cNvSpPr txBox="1"/>
          <p:nvPr/>
        </p:nvSpPr>
        <p:spPr>
          <a:xfrm>
            <a:off x="7612299" y="6149840"/>
            <a:ext cx="598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ptos" panose="020B0004020202020204" pitchFamily="34" charset="0"/>
              </a:rPr>
              <a:t>CSRD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247A0D1-5689-C9E5-8C7F-6A652BFA9FC1}"/>
              </a:ext>
            </a:extLst>
          </p:cNvPr>
          <p:cNvGrpSpPr/>
          <p:nvPr/>
        </p:nvGrpSpPr>
        <p:grpSpPr>
          <a:xfrm>
            <a:off x="1738631" y="4191296"/>
            <a:ext cx="1640438" cy="945126"/>
            <a:chOff x="10382864" y="3237693"/>
            <a:chExt cx="1640438" cy="945126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81D312E0-2C35-9BDE-BEEF-4EEB445C47A6}"/>
                </a:ext>
              </a:extLst>
            </p:cNvPr>
            <p:cNvGrpSpPr/>
            <p:nvPr/>
          </p:nvGrpSpPr>
          <p:grpSpPr>
            <a:xfrm>
              <a:off x="10382864" y="3237693"/>
              <a:ext cx="1640438" cy="945126"/>
              <a:chOff x="10205300" y="4263798"/>
              <a:chExt cx="1640438" cy="945126"/>
            </a:xfrm>
          </p:grpSpPr>
          <p:pic>
            <p:nvPicPr>
              <p:cNvPr id="18" name="Image 17" descr="Une image contenant drapeau, symbole, Bleu électrique, logo&#10;&#10;Description générée automatiquement">
                <a:extLst>
                  <a:ext uri="{FF2B5EF4-FFF2-40B4-BE49-F238E27FC236}">
                    <a16:creationId xmlns:a16="http://schemas.microsoft.com/office/drawing/2014/main" id="{65994154-9492-5424-E0B9-9FADA59D5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5300" y="4263798"/>
                <a:ext cx="1640438" cy="945126"/>
              </a:xfrm>
              <a:prstGeom prst="rect">
                <a:avLst/>
              </a:prstGeom>
            </p:spPr>
          </p:pic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9F5A2ABE-5A04-A236-2C17-AA14080003AF}"/>
                  </a:ext>
                </a:extLst>
              </p:cNvPr>
              <p:cNvGrpSpPr/>
              <p:nvPr/>
            </p:nvGrpSpPr>
            <p:grpSpPr>
              <a:xfrm>
                <a:off x="10726332" y="4507912"/>
                <a:ext cx="598371" cy="436238"/>
                <a:chOff x="8755987" y="3843682"/>
                <a:chExt cx="598371" cy="436238"/>
              </a:xfrm>
            </p:grpSpPr>
            <p:pic>
              <p:nvPicPr>
                <p:cNvPr id="20" name="Image 19" descr="Une image contenant drapeau, symbole, Bleu électrique, logo&#10;&#10;Description générée automatiquement">
                  <a:extLst>
                    <a:ext uri="{FF2B5EF4-FFF2-40B4-BE49-F238E27FC236}">
                      <a16:creationId xmlns:a16="http://schemas.microsoft.com/office/drawing/2014/main" id="{432BAFE5-856D-F565-3D5D-BB95C7407D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1325" b="78243"/>
                <a:stretch/>
              </p:blipFill>
              <p:spPr>
                <a:xfrm>
                  <a:off x="8824814" y="3931769"/>
                  <a:ext cx="460720" cy="348151"/>
                </a:xfrm>
                <a:prstGeom prst="rect">
                  <a:avLst/>
                </a:prstGeom>
              </p:spPr>
            </p:pic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53D0ABAB-EFE9-7370-29A6-B1F5FFF66670}"/>
                    </a:ext>
                  </a:extLst>
                </p:cNvPr>
                <p:cNvSpPr txBox="1"/>
                <p:nvPr/>
              </p:nvSpPr>
              <p:spPr>
                <a:xfrm>
                  <a:off x="8755987" y="3843682"/>
                  <a:ext cx="59837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VSME</a:t>
                  </a:r>
                </a:p>
              </p:txBody>
            </p:sp>
          </p:grp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F6B9578-BA22-8A1F-F63F-909FB5125EF7}"/>
                </a:ext>
              </a:extLst>
            </p:cNvPr>
            <p:cNvSpPr txBox="1"/>
            <p:nvPr/>
          </p:nvSpPr>
          <p:spPr>
            <a:xfrm>
              <a:off x="10903896" y="3699926"/>
              <a:ext cx="5983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CSRD</a:t>
              </a:r>
            </a:p>
          </p:txBody>
        </p:sp>
      </p:grpSp>
      <p:pic>
        <p:nvPicPr>
          <p:cNvPr id="24" name="Picture 2" descr="APES Hauts-de-France ]">
            <a:extLst>
              <a:ext uri="{FF2B5EF4-FFF2-40B4-BE49-F238E27FC236}">
                <a16:creationId xmlns:a16="http://schemas.microsoft.com/office/drawing/2014/main" id="{3785FD01-F798-71BA-B6F3-F40FB0AF0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03" y="1262845"/>
            <a:ext cx="2557825" cy="212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EE8C1086-E586-D8CD-CAB7-C2ECDF28C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73" y="139407"/>
            <a:ext cx="2031970" cy="1834143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4A15A0BE-DA0A-491B-C368-7D59EABD1CCE}"/>
              </a:ext>
            </a:extLst>
          </p:cNvPr>
          <p:cNvSpPr txBox="1"/>
          <p:nvPr/>
        </p:nvSpPr>
        <p:spPr>
          <a:xfrm>
            <a:off x="4594953" y="4040651"/>
            <a:ext cx="300209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Responsabilité Territoriale</a:t>
            </a:r>
          </a:p>
        </p:txBody>
      </p:sp>
    </p:spTree>
    <p:extLst>
      <p:ext uri="{BB962C8B-B14F-4D97-AF65-F5344CB8AC3E}">
        <p14:creationId xmlns:p14="http://schemas.microsoft.com/office/powerpoint/2010/main" val="13664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1BA2FC6-CA62-28BD-B1AB-2E47C9C9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17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5CC2323-D70A-4C11-740E-7AF172281903}"/>
              </a:ext>
            </a:extLst>
          </p:cNvPr>
          <p:cNvSpPr txBox="1">
            <a:spLocks/>
          </p:cNvSpPr>
          <p:nvPr/>
        </p:nvSpPr>
        <p:spPr>
          <a:xfrm>
            <a:off x="389275" y="395499"/>
            <a:ext cx="4123732" cy="621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notion d’impact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8781536-BFDA-43AE-7002-F2C399981EAE}"/>
              </a:ext>
            </a:extLst>
          </p:cNvPr>
          <p:cNvGrpSpPr/>
          <p:nvPr/>
        </p:nvGrpSpPr>
        <p:grpSpPr>
          <a:xfrm>
            <a:off x="1318751" y="1467347"/>
            <a:ext cx="9047809" cy="2104449"/>
            <a:chOff x="1825440" y="1160667"/>
            <a:chExt cx="8321980" cy="183817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D9A2069-5235-0385-EBFA-9AA8A8255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68190"/>
            <a:stretch/>
          </p:blipFill>
          <p:spPr>
            <a:xfrm>
              <a:off x="1825440" y="1347480"/>
              <a:ext cx="8321980" cy="165135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B75E22-D325-82A2-9B9F-AB193C9E6330}"/>
                </a:ext>
              </a:extLst>
            </p:cNvPr>
            <p:cNvSpPr/>
            <p:nvPr/>
          </p:nvSpPr>
          <p:spPr>
            <a:xfrm>
              <a:off x="1825440" y="1160667"/>
              <a:ext cx="2183588" cy="373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6ACD1C1C-A1B7-C34D-F7BF-F55F148F3ECE}"/>
              </a:ext>
            </a:extLst>
          </p:cNvPr>
          <p:cNvGrpSpPr/>
          <p:nvPr/>
        </p:nvGrpSpPr>
        <p:grpSpPr>
          <a:xfrm>
            <a:off x="10147420" y="136525"/>
            <a:ext cx="2005998" cy="1188026"/>
            <a:chOff x="11147488" y="1811280"/>
            <a:chExt cx="2005998" cy="1188026"/>
          </a:xfrm>
        </p:grpSpPr>
        <p:pic>
          <p:nvPicPr>
            <p:cNvPr id="11" name="Image 10" descr="Une image contenant texte, Police, Graphique, logo&#10;&#10;Description générée automatiquement">
              <a:extLst>
                <a:ext uri="{FF2B5EF4-FFF2-40B4-BE49-F238E27FC236}">
                  <a16:creationId xmlns:a16="http://schemas.microsoft.com/office/drawing/2014/main" id="{1D47FBBF-D92A-6CBE-3FBE-15B36C5DC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7488" y="1811280"/>
              <a:ext cx="2005998" cy="113840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2CE52C-4F21-0A64-8FFB-66432CD9F8FD}"/>
                </a:ext>
              </a:extLst>
            </p:cNvPr>
            <p:cNvSpPr/>
            <p:nvPr/>
          </p:nvSpPr>
          <p:spPr>
            <a:xfrm>
              <a:off x="11366628" y="2691529"/>
              <a:ext cx="12715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latin typeface="Bahnschrift Condensed" panose="020B0502040204020203" pitchFamily="34" charset="0"/>
                </a:rPr>
                <a:t>Avis février 2023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08881FD3-47F9-2E2E-0047-863CCF7D3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751" y="3862410"/>
            <a:ext cx="9047809" cy="163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29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65ECBA5-8A33-E502-737D-8B5EE6F84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4042AD-4FD3-F860-9BDF-8A32D9A2A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40" y="136525"/>
            <a:ext cx="8123749" cy="44614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64F0DF0-1F6F-4A18-B185-42F982CA3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323" y="4763069"/>
            <a:ext cx="5464585" cy="1958406"/>
          </a:xfrm>
          <a:prstGeom prst="rect">
            <a:avLst/>
          </a:prstGeom>
        </p:spPr>
      </p:pic>
      <p:pic>
        <p:nvPicPr>
          <p:cNvPr id="6" name="Image 5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3E8A01AC-560F-8B18-9E92-7CF83505D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8" y="243348"/>
            <a:ext cx="1314186" cy="13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25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E4C700F-737B-5A6E-68FD-179239109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549" t="21843" r="1965"/>
          <a:stretch/>
        </p:blipFill>
        <p:spPr>
          <a:xfrm>
            <a:off x="10110890" y="835573"/>
            <a:ext cx="1582994" cy="34869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1C51F24-D73F-773B-C68A-AA0B69DAF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0" t="31099" r="81482"/>
          <a:stretch/>
        </p:blipFill>
        <p:spPr>
          <a:xfrm>
            <a:off x="3594222" y="3049228"/>
            <a:ext cx="1410929" cy="307398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1CECF5B-CA83-39BF-DA90-32EF08101D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07" t="31099" r="61875"/>
          <a:stretch/>
        </p:blipFill>
        <p:spPr>
          <a:xfrm>
            <a:off x="1343042" y="1808568"/>
            <a:ext cx="1504335" cy="30739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A85EE1-EAD6-FB74-47A8-5FCF657974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0" t="21843" r="61753" b="70223"/>
          <a:stretch/>
        </p:blipFill>
        <p:spPr>
          <a:xfrm>
            <a:off x="1343042" y="1327089"/>
            <a:ext cx="3119510" cy="353961"/>
          </a:xfrm>
          <a:prstGeom prst="rect">
            <a:avLst/>
          </a:prstGeom>
        </p:spPr>
      </p:pic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C1032907-C636-A377-3854-8460961FA81D}"/>
              </a:ext>
            </a:extLst>
          </p:cNvPr>
          <p:cNvSpPr/>
          <p:nvPr/>
        </p:nvSpPr>
        <p:spPr>
          <a:xfrm>
            <a:off x="4743514" y="1370261"/>
            <a:ext cx="5248275" cy="210889"/>
          </a:xfrm>
          <a:prstGeom prst="rightArrow">
            <a:avLst/>
          </a:prstGeom>
          <a:solidFill>
            <a:srgbClr val="EA5B1B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C0B8BA-7DD7-25D4-B36E-6DD7468D9072}"/>
              </a:ext>
            </a:extLst>
          </p:cNvPr>
          <p:cNvSpPr/>
          <p:nvPr/>
        </p:nvSpPr>
        <p:spPr>
          <a:xfrm>
            <a:off x="7048782" y="1526869"/>
            <a:ext cx="138069" cy="1068894"/>
          </a:xfrm>
          <a:prstGeom prst="rect">
            <a:avLst/>
          </a:prstGeom>
          <a:solidFill>
            <a:srgbClr val="EA5B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59B44460-77C5-DB62-B37D-A2BDB8BCF57C}"/>
              </a:ext>
            </a:extLst>
          </p:cNvPr>
          <p:cNvGrpSpPr/>
          <p:nvPr/>
        </p:nvGrpSpPr>
        <p:grpSpPr>
          <a:xfrm>
            <a:off x="6291429" y="2636275"/>
            <a:ext cx="3532628" cy="3486940"/>
            <a:chOff x="6291429" y="2636275"/>
            <a:chExt cx="3532628" cy="3486940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B4ABC5FC-F540-2188-3A07-8380532AB094}"/>
                </a:ext>
              </a:extLst>
            </p:cNvPr>
            <p:cNvGrpSpPr/>
            <p:nvPr/>
          </p:nvGrpSpPr>
          <p:grpSpPr>
            <a:xfrm>
              <a:off x="6291429" y="2636275"/>
              <a:ext cx="3252621" cy="3486940"/>
              <a:chOff x="4469959" y="1445342"/>
              <a:chExt cx="3252621" cy="3486940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D56A8F25-EFE5-9366-8679-4701BEF1D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9093" t="21843" r="22335"/>
              <a:stretch/>
            </p:blipFill>
            <p:spPr>
              <a:xfrm>
                <a:off x="4589060" y="1445342"/>
                <a:ext cx="3133520" cy="3486940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BEC70D-1F9D-43ED-FA3C-664C9DE296A5}"/>
                  </a:ext>
                </a:extLst>
              </p:cNvPr>
              <p:cNvSpPr/>
              <p:nvPr/>
            </p:nvSpPr>
            <p:spPr>
              <a:xfrm>
                <a:off x="4469959" y="3691620"/>
                <a:ext cx="1667722" cy="1200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A7A159-88E7-3FEF-52E0-8F7B289644AB}"/>
                </a:ext>
              </a:extLst>
            </p:cNvPr>
            <p:cNvSpPr/>
            <p:nvPr/>
          </p:nvSpPr>
          <p:spPr>
            <a:xfrm>
              <a:off x="8156335" y="5638800"/>
              <a:ext cx="1667722" cy="48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9FE4F921-4CFD-2725-5294-C82C85DBAB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787" t="88289" r="22233" b="-1"/>
          <a:stretch/>
        </p:blipFill>
        <p:spPr>
          <a:xfrm>
            <a:off x="6798552" y="5600699"/>
            <a:ext cx="1541877" cy="5225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55E3312-030F-ACB6-92B6-6E8DC16DFF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93" t="72239" r="41962"/>
          <a:stretch/>
        </p:blipFill>
        <p:spPr>
          <a:xfrm>
            <a:off x="5146079" y="4887115"/>
            <a:ext cx="1539053" cy="1238510"/>
          </a:xfrm>
          <a:prstGeom prst="rect">
            <a:avLst/>
          </a:prstGeom>
        </p:spPr>
      </p:pic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5E49BE2E-0B8D-BE95-6848-F2B49DBD92D7}"/>
              </a:ext>
            </a:extLst>
          </p:cNvPr>
          <p:cNvSpPr/>
          <p:nvPr/>
        </p:nvSpPr>
        <p:spPr>
          <a:xfrm rot="10800000">
            <a:off x="8568304" y="5806883"/>
            <a:ext cx="466078" cy="210888"/>
          </a:xfrm>
          <a:prstGeom prst="rightArrow">
            <a:avLst/>
          </a:prstGeom>
          <a:solidFill>
            <a:srgbClr val="EA5B1B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71EC77C9-6AC3-365A-0172-B6454D4CFA69}"/>
              </a:ext>
            </a:extLst>
          </p:cNvPr>
          <p:cNvSpPr/>
          <p:nvPr/>
        </p:nvSpPr>
        <p:spPr>
          <a:xfrm rot="10800000">
            <a:off x="6867257" y="5139248"/>
            <a:ext cx="466078" cy="210888"/>
          </a:xfrm>
          <a:prstGeom prst="rightArrow">
            <a:avLst/>
          </a:prstGeom>
          <a:solidFill>
            <a:srgbClr val="EA5B1B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8E9EB7B-A9FF-C655-A305-1A29E45EFE5B}"/>
              </a:ext>
            </a:extLst>
          </p:cNvPr>
          <p:cNvGrpSpPr/>
          <p:nvPr/>
        </p:nvGrpSpPr>
        <p:grpSpPr>
          <a:xfrm>
            <a:off x="1343042" y="162180"/>
            <a:ext cx="2181225" cy="1035459"/>
            <a:chOff x="1767118" y="225685"/>
            <a:chExt cx="2181225" cy="1035459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927F3418-F037-35F8-DA96-DAE5AFD90B67}"/>
                </a:ext>
              </a:extLst>
            </p:cNvPr>
            <p:cNvSpPr txBox="1"/>
            <p:nvPr/>
          </p:nvSpPr>
          <p:spPr>
            <a:xfrm>
              <a:off x="1767118" y="676369"/>
              <a:ext cx="2181225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latin typeface="Aptos" panose="020B0004020202020204" pitchFamily="34" charset="0"/>
                </a:rPr>
                <a:t>E</a:t>
              </a:r>
              <a:r>
                <a:rPr lang="fr-FR" b="1" dirty="0">
                  <a:latin typeface="Aptos" panose="020B0004020202020204" pitchFamily="34" charset="0"/>
                </a:rPr>
                <a:t>NVIRONNEMENT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12CEE732-36FE-13FF-F9FC-D8666E193F2A}"/>
                </a:ext>
              </a:extLst>
            </p:cNvPr>
            <p:cNvSpPr txBox="1"/>
            <p:nvPr/>
          </p:nvSpPr>
          <p:spPr>
            <a:xfrm>
              <a:off x="2618777" y="225685"/>
              <a:ext cx="457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rgbClr val="EA5B1B"/>
                  </a:solidFill>
                  <a:latin typeface="Aptos" panose="020B0004020202020204" pitchFamily="34" charset="0"/>
                </a:rPr>
                <a:t>1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548365B-4CC9-87B3-8BE3-3E98059C319D}"/>
              </a:ext>
            </a:extLst>
          </p:cNvPr>
          <p:cNvGrpSpPr/>
          <p:nvPr/>
        </p:nvGrpSpPr>
        <p:grpSpPr>
          <a:xfrm>
            <a:off x="3574836" y="1830629"/>
            <a:ext cx="2375322" cy="1069019"/>
            <a:chOff x="3571971" y="1819131"/>
            <a:chExt cx="2375322" cy="1069019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3D987D5-0C35-5E1C-840B-B8F57404407B}"/>
                </a:ext>
              </a:extLst>
            </p:cNvPr>
            <p:cNvSpPr txBox="1"/>
            <p:nvPr/>
          </p:nvSpPr>
          <p:spPr>
            <a:xfrm>
              <a:off x="3571971" y="2303375"/>
              <a:ext cx="2375322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latin typeface="Aptos" panose="020B0004020202020204" pitchFamily="34" charset="0"/>
                </a:rPr>
                <a:t>S</a:t>
              </a:r>
              <a:r>
                <a:rPr lang="fr-FR" b="1" dirty="0">
                  <a:latin typeface="Aptos" panose="020B0004020202020204" pitchFamily="34" charset="0"/>
                </a:rPr>
                <a:t>OCIAL / SOCIETAL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B07BACF3-AA6C-8C81-7CB5-6F1AD57D7FE4}"/>
                </a:ext>
              </a:extLst>
            </p:cNvPr>
            <p:cNvSpPr txBox="1"/>
            <p:nvPr/>
          </p:nvSpPr>
          <p:spPr>
            <a:xfrm>
              <a:off x="4547951" y="1819131"/>
              <a:ext cx="457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rgbClr val="EA5B1B"/>
                  </a:solidFill>
                  <a:latin typeface="Aptos" panose="020B0004020202020204" pitchFamily="34" charset="0"/>
                </a:rPr>
                <a:t>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B1F3AB0-9367-6B7F-ED92-AC5E69409090}"/>
              </a:ext>
            </a:extLst>
          </p:cNvPr>
          <p:cNvGrpSpPr/>
          <p:nvPr/>
        </p:nvGrpSpPr>
        <p:grpSpPr>
          <a:xfrm>
            <a:off x="7591381" y="1204138"/>
            <a:ext cx="2343086" cy="1315205"/>
            <a:chOff x="7591381" y="1204138"/>
            <a:chExt cx="2343086" cy="1315205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C07C54E-E481-2AD1-CB95-F24745C227F6}"/>
                </a:ext>
              </a:extLst>
            </p:cNvPr>
            <p:cNvSpPr txBox="1"/>
            <p:nvPr/>
          </p:nvSpPr>
          <p:spPr>
            <a:xfrm>
              <a:off x="7591381" y="1657569"/>
              <a:ext cx="2343086" cy="8617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latin typeface="Aptos" panose="020B0004020202020204" pitchFamily="34" charset="0"/>
                </a:rPr>
                <a:t>G</a:t>
              </a:r>
              <a:r>
                <a:rPr lang="fr-FR" b="1" dirty="0">
                  <a:latin typeface="Aptos" panose="020B0004020202020204" pitchFamily="34" charset="0"/>
                </a:rPr>
                <a:t>OUVERNANCE </a:t>
              </a:r>
            </a:p>
            <a:p>
              <a:pPr algn="r"/>
              <a:r>
                <a:rPr lang="fr-FR" b="1" dirty="0">
                  <a:latin typeface="Aptos" panose="020B0004020202020204" pitchFamily="34" charset="0"/>
                </a:rPr>
                <a:t>&amp; STRATEGIE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BC8140E-29E1-8CE7-6807-8F471DA6B33A}"/>
                </a:ext>
              </a:extLst>
            </p:cNvPr>
            <p:cNvSpPr txBox="1"/>
            <p:nvPr/>
          </p:nvSpPr>
          <p:spPr>
            <a:xfrm>
              <a:off x="8591646" y="1204138"/>
              <a:ext cx="457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rgbClr val="EA5B1B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</p:grp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55D4F97F-BDDB-B277-D9EB-6DA10CC086B2}"/>
              </a:ext>
            </a:extLst>
          </p:cNvPr>
          <p:cNvSpPr/>
          <p:nvPr/>
        </p:nvSpPr>
        <p:spPr>
          <a:xfrm>
            <a:off x="5789091" y="4358240"/>
            <a:ext cx="466078" cy="210888"/>
          </a:xfrm>
          <a:prstGeom prst="rightArrow">
            <a:avLst/>
          </a:prstGeom>
          <a:solidFill>
            <a:srgbClr val="EA5B1B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0A8D726-A211-5531-047D-4B5E59F8C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696" y="1475705"/>
            <a:ext cx="560425" cy="48543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DFBC08-6EB6-9786-9EE0-D04E700AE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80" y="264822"/>
            <a:ext cx="262128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9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BAF86-563B-1E4B-A74E-4666F9BA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91" y="308126"/>
            <a:ext cx="8722105" cy="7397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responsabilité Sociétale - historique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C80A968-2ADC-3B2E-EAA4-FEA4865A2AE1}"/>
              </a:ext>
            </a:extLst>
          </p:cNvPr>
          <p:cNvGrpSpPr/>
          <p:nvPr/>
        </p:nvGrpSpPr>
        <p:grpSpPr>
          <a:xfrm>
            <a:off x="374222" y="3256727"/>
            <a:ext cx="11532027" cy="1214693"/>
            <a:chOff x="374222" y="3256727"/>
            <a:chExt cx="11532027" cy="1214693"/>
          </a:xfrm>
        </p:grpSpPr>
        <p:sp>
          <p:nvSpPr>
            <p:cNvPr id="31" name="Titre 1">
              <a:extLst>
                <a:ext uri="{FF2B5EF4-FFF2-40B4-BE49-F238E27FC236}">
                  <a16:creationId xmlns:a16="http://schemas.microsoft.com/office/drawing/2014/main" id="{4F981CE2-6347-D679-AF7F-44D0D7E7EB4C}"/>
                </a:ext>
              </a:extLst>
            </p:cNvPr>
            <p:cNvSpPr txBox="1">
              <a:spLocks/>
            </p:cNvSpPr>
            <p:nvPr/>
          </p:nvSpPr>
          <p:spPr>
            <a:xfrm>
              <a:off x="1680398" y="3256727"/>
              <a:ext cx="5573649" cy="7397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 dimension  « parties prenantes »</a:t>
              </a:r>
            </a:p>
          </p:txBody>
        </p:sp>
        <p:sp>
          <p:nvSpPr>
            <p:cNvPr id="32" name="Titre 1">
              <a:extLst>
                <a:ext uri="{FF2B5EF4-FFF2-40B4-BE49-F238E27FC236}">
                  <a16:creationId xmlns:a16="http://schemas.microsoft.com/office/drawing/2014/main" id="{B62D5969-FA8C-D57B-4018-57D448FB304B}"/>
                </a:ext>
              </a:extLst>
            </p:cNvPr>
            <p:cNvSpPr txBox="1">
              <a:spLocks/>
            </p:cNvSpPr>
            <p:nvPr/>
          </p:nvSpPr>
          <p:spPr>
            <a:xfrm>
              <a:off x="2257231" y="3834129"/>
              <a:ext cx="9072185" cy="4821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 profit pour les actionnaires ne peut plus être la finalité d’une organisation</a:t>
              </a:r>
            </a:p>
          </p:txBody>
        </p:sp>
        <p:sp>
          <p:nvSpPr>
            <p:cNvPr id="33" name="Titre 1">
              <a:extLst>
                <a:ext uri="{FF2B5EF4-FFF2-40B4-BE49-F238E27FC236}">
                  <a16:creationId xmlns:a16="http://schemas.microsoft.com/office/drawing/2014/main" id="{CF556039-3998-B463-2406-A523CD18949E}"/>
                </a:ext>
              </a:extLst>
            </p:cNvPr>
            <p:cNvSpPr txBox="1">
              <a:spLocks/>
            </p:cNvSpPr>
            <p:nvPr/>
          </p:nvSpPr>
          <p:spPr>
            <a:xfrm>
              <a:off x="7380732" y="3385530"/>
              <a:ext cx="4525517" cy="4821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Opposition Friedman &gt;&lt; Freeman</a:t>
              </a:r>
            </a:p>
          </p:txBody>
        </p:sp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28AA4AA2-4AC7-DF5E-87A6-9C0CD5CBD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22" y="3333850"/>
              <a:ext cx="1213111" cy="1137570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6340CD9D-4500-D63B-DB8C-70A902F493A0}"/>
              </a:ext>
            </a:extLst>
          </p:cNvPr>
          <p:cNvGrpSpPr/>
          <p:nvPr/>
        </p:nvGrpSpPr>
        <p:grpSpPr>
          <a:xfrm>
            <a:off x="451392" y="1465549"/>
            <a:ext cx="9956009" cy="1558322"/>
            <a:chOff x="451392" y="1465549"/>
            <a:chExt cx="9956009" cy="1558322"/>
          </a:xfrm>
        </p:grpSpPr>
        <p:sp>
          <p:nvSpPr>
            <p:cNvPr id="8" name="Titre 1">
              <a:extLst>
                <a:ext uri="{FF2B5EF4-FFF2-40B4-BE49-F238E27FC236}">
                  <a16:creationId xmlns:a16="http://schemas.microsoft.com/office/drawing/2014/main" id="{8067F7AB-9C02-7A17-47C6-B3614085BC9D}"/>
                </a:ext>
              </a:extLst>
            </p:cNvPr>
            <p:cNvSpPr txBox="1">
              <a:spLocks/>
            </p:cNvSpPr>
            <p:nvPr/>
          </p:nvSpPr>
          <p:spPr>
            <a:xfrm>
              <a:off x="1680398" y="1465549"/>
              <a:ext cx="4168902" cy="7397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 dimension  éthique </a:t>
              </a:r>
            </a:p>
          </p:txBody>
        </p:sp>
        <p:sp>
          <p:nvSpPr>
            <p:cNvPr id="9" name="Titre 1">
              <a:extLst>
                <a:ext uri="{FF2B5EF4-FFF2-40B4-BE49-F238E27FC236}">
                  <a16:creationId xmlns:a16="http://schemas.microsoft.com/office/drawing/2014/main" id="{2B53D6F9-9AA6-C6AF-B431-DD99005FDFCA}"/>
                </a:ext>
              </a:extLst>
            </p:cNvPr>
            <p:cNvSpPr txBox="1">
              <a:spLocks/>
            </p:cNvSpPr>
            <p:nvPr/>
          </p:nvSpPr>
          <p:spPr>
            <a:xfrm>
              <a:off x="5504688" y="1665401"/>
              <a:ext cx="4902713" cy="3997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Travaux de Howard Bowen, économiste, 1953</a:t>
              </a:r>
            </a:p>
          </p:txBody>
        </p:sp>
        <p:sp>
          <p:nvSpPr>
            <p:cNvPr id="29" name="Titre 1">
              <a:extLst>
                <a:ext uri="{FF2B5EF4-FFF2-40B4-BE49-F238E27FC236}">
                  <a16:creationId xmlns:a16="http://schemas.microsoft.com/office/drawing/2014/main" id="{B32A4F38-01FC-AF1C-A928-720C6BF0029C}"/>
                </a:ext>
              </a:extLst>
            </p:cNvPr>
            <p:cNvSpPr txBox="1">
              <a:spLocks/>
            </p:cNvSpPr>
            <p:nvPr/>
          </p:nvSpPr>
          <p:spPr>
            <a:xfrm>
              <a:off x="2179129" y="2113412"/>
              <a:ext cx="4324350" cy="3932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Vertus &gt;&lt; Obligations</a:t>
              </a:r>
            </a:p>
          </p:txBody>
        </p:sp>
        <p:sp>
          <p:nvSpPr>
            <p:cNvPr id="30" name="Titre 1">
              <a:extLst>
                <a:ext uri="{FF2B5EF4-FFF2-40B4-BE49-F238E27FC236}">
                  <a16:creationId xmlns:a16="http://schemas.microsoft.com/office/drawing/2014/main" id="{C835BD72-6E7B-1FE9-FA20-388080421AF5}"/>
                </a:ext>
              </a:extLst>
            </p:cNvPr>
            <p:cNvSpPr txBox="1">
              <a:spLocks/>
            </p:cNvSpPr>
            <p:nvPr/>
          </p:nvSpPr>
          <p:spPr>
            <a:xfrm>
              <a:off x="2154553" y="2541580"/>
              <a:ext cx="4324350" cy="4822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Volontariat &gt;&lt; Réglementation</a:t>
              </a:r>
            </a:p>
          </p:txBody>
        </p: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F11A277C-7E65-7F5F-B853-259B6136E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92" y="1609676"/>
              <a:ext cx="1102109" cy="1191296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A6BD4B28-2A6A-826D-BE3C-A0B020BB901B}"/>
              </a:ext>
            </a:extLst>
          </p:cNvPr>
          <p:cNvGrpSpPr/>
          <p:nvPr/>
        </p:nvGrpSpPr>
        <p:grpSpPr>
          <a:xfrm>
            <a:off x="340389" y="4489134"/>
            <a:ext cx="7804818" cy="2001747"/>
            <a:chOff x="340389" y="4489134"/>
            <a:chExt cx="7804818" cy="2001747"/>
          </a:xfrm>
        </p:grpSpPr>
        <p:sp>
          <p:nvSpPr>
            <p:cNvPr id="34" name="Titre 1">
              <a:extLst>
                <a:ext uri="{FF2B5EF4-FFF2-40B4-BE49-F238E27FC236}">
                  <a16:creationId xmlns:a16="http://schemas.microsoft.com/office/drawing/2014/main" id="{F02D9BA4-94BD-2650-331F-ABA16778DFBE}"/>
                </a:ext>
              </a:extLst>
            </p:cNvPr>
            <p:cNvSpPr txBox="1">
              <a:spLocks/>
            </p:cNvSpPr>
            <p:nvPr/>
          </p:nvSpPr>
          <p:spPr>
            <a:xfrm>
              <a:off x="1680398" y="4489134"/>
              <a:ext cx="6464809" cy="7397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 dimension  « Développement Durable »</a:t>
              </a:r>
            </a:p>
          </p:txBody>
        </p:sp>
        <p:sp>
          <p:nvSpPr>
            <p:cNvPr id="35" name="Titre 1">
              <a:extLst>
                <a:ext uri="{FF2B5EF4-FFF2-40B4-BE49-F238E27FC236}">
                  <a16:creationId xmlns:a16="http://schemas.microsoft.com/office/drawing/2014/main" id="{E33BC169-B051-7219-307D-DDA9F99C9E54}"/>
                </a:ext>
              </a:extLst>
            </p:cNvPr>
            <p:cNvSpPr txBox="1">
              <a:spLocks/>
            </p:cNvSpPr>
            <p:nvPr/>
          </p:nvSpPr>
          <p:spPr>
            <a:xfrm>
              <a:off x="2257231" y="6008712"/>
              <a:ext cx="3247457" cy="4821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People / Planet / Profit </a:t>
              </a:r>
            </a:p>
          </p:txBody>
        </p:sp>
        <p:sp>
          <p:nvSpPr>
            <p:cNvPr id="36" name="Titre 1">
              <a:extLst>
                <a:ext uri="{FF2B5EF4-FFF2-40B4-BE49-F238E27FC236}">
                  <a16:creationId xmlns:a16="http://schemas.microsoft.com/office/drawing/2014/main" id="{13C63C11-5AA1-F052-10A4-7D9637FD2B16}"/>
                </a:ext>
              </a:extLst>
            </p:cNvPr>
            <p:cNvSpPr txBox="1">
              <a:spLocks/>
            </p:cNvSpPr>
            <p:nvPr/>
          </p:nvSpPr>
          <p:spPr>
            <a:xfrm>
              <a:off x="2232655" y="5107705"/>
              <a:ext cx="5841498" cy="4821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Les limites de croissance (club de Rome 1972)</a:t>
              </a:r>
            </a:p>
          </p:txBody>
        </p: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153C1115-1893-4DA9-6231-2B312FDD1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89" y="4895079"/>
              <a:ext cx="1213112" cy="1213113"/>
            </a:xfrm>
            <a:prstGeom prst="rect">
              <a:avLst/>
            </a:prstGeom>
          </p:spPr>
        </p:pic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D48C3504-06F2-18B4-B65E-75EF915949C1}"/>
                </a:ext>
              </a:extLst>
            </p:cNvPr>
            <p:cNvSpPr txBox="1"/>
            <p:nvPr/>
          </p:nvSpPr>
          <p:spPr>
            <a:xfrm>
              <a:off x="2232655" y="5547047"/>
              <a:ext cx="36166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Rapport Brundtland 1987 </a:t>
              </a:r>
              <a:endParaRPr lang="fr-FR" sz="2400" dirty="0"/>
            </a:p>
          </p:txBody>
        </p:sp>
      </p:grpSp>
      <p:pic>
        <p:nvPicPr>
          <p:cNvPr id="44" name="Image 43" descr="nos-convictions.jpg">
            <a:extLst>
              <a:ext uri="{FF2B5EF4-FFF2-40B4-BE49-F238E27FC236}">
                <a16:creationId xmlns:a16="http://schemas.microsoft.com/office/drawing/2014/main" id="{636E3655-0417-D4B8-4CF2-891E9F30B7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1"/>
          <a:stretch/>
        </p:blipFill>
        <p:spPr>
          <a:xfrm>
            <a:off x="10407401" y="4810431"/>
            <a:ext cx="1194962" cy="1262055"/>
          </a:xfrm>
          <a:prstGeom prst="rect">
            <a:avLst/>
          </a:prstGeom>
          <a:effectLst/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ADA34E-5388-AFB6-8B89-3530B623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2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6FCD0D5-9997-67A1-2568-E275FAF35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29" y="1632604"/>
            <a:ext cx="621113" cy="4056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D742F4F-E15B-BCCD-D424-7181E603C2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62" y="4947137"/>
            <a:ext cx="989581" cy="98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333B27C-10C4-62E9-ED82-CF2E9CE0A116}"/>
              </a:ext>
            </a:extLst>
          </p:cNvPr>
          <p:cNvSpPr/>
          <p:nvPr/>
        </p:nvSpPr>
        <p:spPr>
          <a:xfrm>
            <a:off x="1858297" y="747252"/>
            <a:ext cx="8775696" cy="5378245"/>
          </a:xfrm>
          <a:prstGeom prst="rect">
            <a:avLst/>
          </a:prstGeom>
          <a:noFill/>
          <a:ln w="28575">
            <a:solidFill>
              <a:srgbClr val="EA5B1B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EB6D819-EBE8-E3B0-E15F-E0D6D1F23131}"/>
              </a:ext>
            </a:extLst>
          </p:cNvPr>
          <p:cNvGrpSpPr/>
          <p:nvPr/>
        </p:nvGrpSpPr>
        <p:grpSpPr>
          <a:xfrm>
            <a:off x="4975698" y="1203068"/>
            <a:ext cx="2375322" cy="3800658"/>
            <a:chOff x="4980586" y="1247265"/>
            <a:chExt cx="2375322" cy="3800658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B18CB6C9-A366-D64F-0E32-7EA69039B9B4}"/>
                </a:ext>
              </a:extLst>
            </p:cNvPr>
            <p:cNvGrpSpPr/>
            <p:nvPr/>
          </p:nvGrpSpPr>
          <p:grpSpPr>
            <a:xfrm>
              <a:off x="5013623" y="1247265"/>
              <a:ext cx="2342285" cy="1074806"/>
              <a:chOff x="1767118" y="186338"/>
              <a:chExt cx="2342285" cy="1074806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87829EC-6358-7083-E5FD-EB4D14EA0571}"/>
                  </a:ext>
                </a:extLst>
              </p:cNvPr>
              <p:cNvSpPr txBox="1"/>
              <p:nvPr/>
            </p:nvSpPr>
            <p:spPr>
              <a:xfrm>
                <a:off x="1767118" y="676369"/>
                <a:ext cx="2342285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>
                    <a:latin typeface="Aptos" panose="020B0004020202020204" pitchFamily="34" charset="0"/>
                  </a:rPr>
                  <a:t>E</a:t>
                </a:r>
                <a:r>
                  <a:rPr lang="fr-FR" b="1" dirty="0">
                    <a:latin typeface="Aptos" panose="020B0004020202020204" pitchFamily="34" charset="0"/>
                  </a:rPr>
                  <a:t>NVIRONNEMENT</a:t>
                </a:r>
              </a:p>
            </p:txBody>
          </p:sp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CD8F4CA-9935-59B3-642B-FDEEDE71079E}"/>
                  </a:ext>
                </a:extLst>
              </p:cNvPr>
              <p:cNvSpPr txBox="1"/>
              <p:nvPr/>
            </p:nvSpPr>
            <p:spPr>
              <a:xfrm>
                <a:off x="2728054" y="186338"/>
                <a:ext cx="457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>
                    <a:solidFill>
                      <a:srgbClr val="EA5B1B"/>
                    </a:solidFill>
                    <a:latin typeface="Aptos" panose="020B0004020202020204" pitchFamily="34" charset="0"/>
                  </a:rPr>
                  <a:t>1</a:t>
                </a:r>
              </a:p>
            </p:txBody>
          </p: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23A09FA6-1DB8-5995-E579-615D31A71EBE}"/>
                </a:ext>
              </a:extLst>
            </p:cNvPr>
            <p:cNvGrpSpPr/>
            <p:nvPr/>
          </p:nvGrpSpPr>
          <p:grpSpPr>
            <a:xfrm>
              <a:off x="4980586" y="2462107"/>
              <a:ext cx="2375322" cy="1069019"/>
              <a:chOff x="3571971" y="1819131"/>
              <a:chExt cx="2375322" cy="1069019"/>
            </a:xfrm>
          </p:grpSpPr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2C6A4B6-7F16-09A1-1DE6-63568050A609}"/>
                  </a:ext>
                </a:extLst>
              </p:cNvPr>
              <p:cNvSpPr txBox="1"/>
              <p:nvPr/>
            </p:nvSpPr>
            <p:spPr>
              <a:xfrm>
                <a:off x="3571971" y="2303375"/>
                <a:ext cx="2375322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>
                    <a:latin typeface="Aptos" panose="020B0004020202020204" pitchFamily="34" charset="0"/>
                  </a:rPr>
                  <a:t>S</a:t>
                </a:r>
                <a:r>
                  <a:rPr lang="fr-FR" b="1" dirty="0">
                    <a:latin typeface="Aptos" panose="020B0004020202020204" pitchFamily="34" charset="0"/>
                  </a:rPr>
                  <a:t>OCIAL / SOCIETAL</a:t>
                </a: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0BC3C75-5D6B-DF91-AD7A-D393A5127486}"/>
                  </a:ext>
                </a:extLst>
              </p:cNvPr>
              <p:cNvSpPr txBox="1"/>
              <p:nvPr/>
            </p:nvSpPr>
            <p:spPr>
              <a:xfrm>
                <a:off x="4547951" y="1819131"/>
                <a:ext cx="457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>
                    <a:solidFill>
                      <a:srgbClr val="EA5B1B"/>
                    </a:solidFill>
                    <a:latin typeface="Aptos" panose="020B0004020202020204" pitchFamily="34" charset="0"/>
                  </a:rPr>
                  <a:t>2</a:t>
                </a: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49B9F09D-0B11-18F7-E6D6-7A6E88FB80C7}"/>
                </a:ext>
              </a:extLst>
            </p:cNvPr>
            <p:cNvGrpSpPr/>
            <p:nvPr/>
          </p:nvGrpSpPr>
          <p:grpSpPr>
            <a:xfrm>
              <a:off x="4996704" y="3732718"/>
              <a:ext cx="2343086" cy="1315205"/>
              <a:chOff x="7591381" y="1204138"/>
              <a:chExt cx="2343086" cy="1315205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6F94C83-D600-8404-7DB2-2712386447FA}"/>
                  </a:ext>
                </a:extLst>
              </p:cNvPr>
              <p:cNvSpPr txBox="1"/>
              <p:nvPr/>
            </p:nvSpPr>
            <p:spPr>
              <a:xfrm>
                <a:off x="7591381" y="1657569"/>
                <a:ext cx="2343086" cy="86177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>
                    <a:latin typeface="Aptos" panose="020B0004020202020204" pitchFamily="34" charset="0"/>
                  </a:rPr>
                  <a:t>G</a:t>
                </a:r>
                <a:r>
                  <a:rPr lang="fr-FR" b="1" dirty="0">
                    <a:latin typeface="Aptos" panose="020B0004020202020204" pitchFamily="34" charset="0"/>
                  </a:rPr>
                  <a:t>OUVERNANCE </a:t>
                </a:r>
              </a:p>
              <a:p>
                <a:pPr algn="r"/>
                <a:r>
                  <a:rPr lang="fr-FR" b="1" dirty="0">
                    <a:latin typeface="Aptos" panose="020B0004020202020204" pitchFamily="34" charset="0"/>
                  </a:rPr>
                  <a:t>&amp; STRATEGIE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6E87070-F54E-7A3A-FD95-FAB3843D6B12}"/>
                  </a:ext>
                </a:extLst>
              </p:cNvPr>
              <p:cNvSpPr txBox="1"/>
              <p:nvPr/>
            </p:nvSpPr>
            <p:spPr>
              <a:xfrm>
                <a:off x="8591646" y="1204138"/>
                <a:ext cx="457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>
                    <a:solidFill>
                      <a:srgbClr val="EA5B1B"/>
                    </a:solidFill>
                    <a:latin typeface="Aptos" panose="020B00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9CBAA1DC-92A9-B5AE-0A01-361F582C6421}"/>
              </a:ext>
            </a:extLst>
          </p:cNvPr>
          <p:cNvGrpSpPr/>
          <p:nvPr/>
        </p:nvGrpSpPr>
        <p:grpSpPr>
          <a:xfrm>
            <a:off x="517648" y="3732643"/>
            <a:ext cx="3433809" cy="2135287"/>
            <a:chOff x="699475" y="3732643"/>
            <a:chExt cx="3433809" cy="213528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7C1A3DB-198A-4A05-BCC3-7A5D037CD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0" r="12048"/>
            <a:stretch/>
          </p:blipFill>
          <p:spPr>
            <a:xfrm>
              <a:off x="1573739" y="3732643"/>
              <a:ext cx="2559545" cy="2135287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3C9168A-C0D3-5C9D-BDB0-C74D7DF1C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75" y="3968448"/>
              <a:ext cx="757112" cy="754085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16CDBDA7-5C05-57DF-F1B0-943498DD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769" y="4761896"/>
              <a:ext cx="757113" cy="582532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F8F9A92-CBBD-45F3-F820-28170337B5C7}"/>
              </a:ext>
            </a:extLst>
          </p:cNvPr>
          <p:cNvGrpSpPr/>
          <p:nvPr/>
        </p:nvGrpSpPr>
        <p:grpSpPr>
          <a:xfrm>
            <a:off x="9300530" y="3270410"/>
            <a:ext cx="1640438" cy="945126"/>
            <a:chOff x="10382864" y="3237693"/>
            <a:chExt cx="1640438" cy="945126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6334C1BC-5284-42C4-1450-0E80E4F8B4C8}"/>
                </a:ext>
              </a:extLst>
            </p:cNvPr>
            <p:cNvGrpSpPr/>
            <p:nvPr/>
          </p:nvGrpSpPr>
          <p:grpSpPr>
            <a:xfrm>
              <a:off x="10382864" y="3237693"/>
              <a:ext cx="1640438" cy="945126"/>
              <a:chOff x="10205300" y="4263798"/>
              <a:chExt cx="1640438" cy="945126"/>
            </a:xfrm>
          </p:grpSpPr>
          <p:pic>
            <p:nvPicPr>
              <p:cNvPr id="19" name="Image 18" descr="Une image contenant drapeau, symbole, Bleu électrique, logo&#10;&#10;Description générée automatiquement">
                <a:extLst>
                  <a:ext uri="{FF2B5EF4-FFF2-40B4-BE49-F238E27FC236}">
                    <a16:creationId xmlns:a16="http://schemas.microsoft.com/office/drawing/2014/main" id="{AFD3F9DD-BE4C-D5DA-C2AB-74C93DCC8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5300" y="4263798"/>
                <a:ext cx="1640438" cy="945126"/>
              </a:xfrm>
              <a:prstGeom prst="rect">
                <a:avLst/>
              </a:prstGeom>
            </p:spPr>
          </p:pic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713F0EC1-F5A9-8510-06B6-5DF90ED40891}"/>
                  </a:ext>
                </a:extLst>
              </p:cNvPr>
              <p:cNvGrpSpPr/>
              <p:nvPr/>
            </p:nvGrpSpPr>
            <p:grpSpPr>
              <a:xfrm>
                <a:off x="10726332" y="4507912"/>
                <a:ext cx="598371" cy="436238"/>
                <a:chOff x="8755987" y="3843682"/>
                <a:chExt cx="598371" cy="436238"/>
              </a:xfrm>
            </p:grpSpPr>
            <p:pic>
              <p:nvPicPr>
                <p:cNvPr id="21" name="Image 20" descr="Une image contenant drapeau, symbole, Bleu électrique, logo&#10;&#10;Description générée automatiquement">
                  <a:extLst>
                    <a:ext uri="{FF2B5EF4-FFF2-40B4-BE49-F238E27FC236}">
                      <a16:creationId xmlns:a16="http://schemas.microsoft.com/office/drawing/2014/main" id="{9B75AC21-6181-9E45-E1FA-E93D8EE0D5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1325" b="78243"/>
                <a:stretch/>
              </p:blipFill>
              <p:spPr>
                <a:xfrm>
                  <a:off x="8824814" y="3931769"/>
                  <a:ext cx="460720" cy="348151"/>
                </a:xfrm>
                <a:prstGeom prst="rect">
                  <a:avLst/>
                </a:prstGeom>
              </p:spPr>
            </p:pic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A7F497F5-2406-7BB7-0E68-24BF0090E4B7}"/>
                    </a:ext>
                  </a:extLst>
                </p:cNvPr>
                <p:cNvSpPr txBox="1"/>
                <p:nvPr/>
              </p:nvSpPr>
              <p:spPr>
                <a:xfrm>
                  <a:off x="8755987" y="3843682"/>
                  <a:ext cx="59837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VSME</a:t>
                  </a:r>
                </a:p>
              </p:txBody>
            </p:sp>
          </p:grp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395B67D-E1DE-8A7E-0E0C-EB89D7744995}"/>
                </a:ext>
              </a:extLst>
            </p:cNvPr>
            <p:cNvSpPr txBox="1"/>
            <p:nvPr/>
          </p:nvSpPr>
          <p:spPr>
            <a:xfrm>
              <a:off x="10903896" y="3699926"/>
              <a:ext cx="5983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CSRD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E4CFB916-55D3-99FC-01A2-0D84457FC1B3}"/>
              </a:ext>
            </a:extLst>
          </p:cNvPr>
          <p:cNvSpPr txBox="1"/>
          <p:nvPr/>
        </p:nvSpPr>
        <p:spPr>
          <a:xfrm>
            <a:off x="8896124" y="4440354"/>
            <a:ext cx="2449252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Aptos" panose="020B0004020202020204" pitchFamily="34" charset="0"/>
              </a:rPr>
              <a:t>VSME &gt; Basic Module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B907BA-7B6E-81CA-C175-6FB085AA2C38}"/>
              </a:ext>
            </a:extLst>
          </p:cNvPr>
          <p:cNvSpPr txBox="1"/>
          <p:nvPr/>
        </p:nvSpPr>
        <p:spPr>
          <a:xfrm>
            <a:off x="8896124" y="5003726"/>
            <a:ext cx="2449252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Aptos" panose="020B0004020202020204" pitchFamily="34" charset="0"/>
              </a:rPr>
              <a:t>VSME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Aptos" panose="020B0004020202020204" pitchFamily="34" charset="0"/>
              </a:rPr>
              <a:t>Compréhensive </a:t>
            </a:r>
            <a:r>
              <a:rPr lang="fr-FR" sz="1600" b="1" dirty="0" err="1">
                <a:solidFill>
                  <a:schemeClr val="bg1"/>
                </a:solidFill>
                <a:latin typeface="Aptos" panose="020B0004020202020204" pitchFamily="34" charset="0"/>
              </a:rPr>
              <a:t>Modul</a:t>
            </a:r>
            <a:endParaRPr lang="fr-FR" sz="16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26" name="Picture 2" descr="Environmental, Social and Governance (ESG) Investing - Community First  Foundation">
            <a:extLst>
              <a:ext uri="{FF2B5EF4-FFF2-40B4-BE49-F238E27FC236}">
                <a16:creationId xmlns:a16="http://schemas.microsoft.com/office/drawing/2014/main" id="{30FE17B8-56A4-6C10-8C74-3CD32B10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121" y="1658188"/>
            <a:ext cx="2449251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B8CFA2F1-8E26-C53F-F2FA-550B87A7A9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82" y="5457157"/>
            <a:ext cx="1712567" cy="96331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339CCD1-F2B6-A69B-3642-0685A01AB4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38" y="133304"/>
            <a:ext cx="2621285" cy="99974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A6594FB-B7F8-AA63-58EB-EDC000C1C8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55" y="5457157"/>
            <a:ext cx="1403942" cy="95424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4A8FFBD-1FCD-49E0-D10A-C2592BA6B1FC}"/>
              </a:ext>
            </a:extLst>
          </p:cNvPr>
          <p:cNvSpPr/>
          <p:nvPr/>
        </p:nvSpPr>
        <p:spPr>
          <a:xfrm>
            <a:off x="315730" y="1893220"/>
            <a:ext cx="3564781" cy="1493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6696A4B3-EAD0-2510-3938-08C8AC01E2C1}"/>
              </a:ext>
            </a:extLst>
          </p:cNvPr>
          <p:cNvGrpSpPr/>
          <p:nvPr/>
        </p:nvGrpSpPr>
        <p:grpSpPr>
          <a:xfrm>
            <a:off x="607221" y="2076535"/>
            <a:ext cx="2907762" cy="1284938"/>
            <a:chOff x="1258222" y="1247265"/>
            <a:chExt cx="3169454" cy="1493810"/>
          </a:xfrm>
        </p:grpSpPr>
        <p:pic>
          <p:nvPicPr>
            <p:cNvPr id="25" name="Image 24" descr="Une image contenant Graphique, Police, capture d’écran, graphisme&#10;&#10;Le contenu généré par l’IA peut être incorrect.">
              <a:extLst>
                <a:ext uri="{FF2B5EF4-FFF2-40B4-BE49-F238E27FC236}">
                  <a16:creationId xmlns:a16="http://schemas.microsoft.com/office/drawing/2014/main" id="{3DE5A756-2827-E22A-C3C1-40329484E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222" y="1247265"/>
              <a:ext cx="2114524" cy="936974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34D31535-D8AA-6B20-CB86-84EA90205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3631" r="45415" b="80801"/>
            <a:stretch/>
          </p:blipFill>
          <p:spPr>
            <a:xfrm>
              <a:off x="1868130" y="2211446"/>
              <a:ext cx="2559546" cy="529629"/>
            </a:xfrm>
            <a:prstGeom prst="rect">
              <a:avLst/>
            </a:prstGeom>
          </p:spPr>
        </p:pic>
      </p:grpSp>
      <p:pic>
        <p:nvPicPr>
          <p:cNvPr id="13" name="Image 12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14DB6078-71CA-023B-2F7F-A1FEB9F03C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01" y="143498"/>
            <a:ext cx="936471" cy="84529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CE051EF-F5E5-3A13-2065-575F9E97139B}"/>
              </a:ext>
            </a:extLst>
          </p:cNvPr>
          <p:cNvSpPr txBox="1"/>
          <p:nvPr/>
        </p:nvSpPr>
        <p:spPr>
          <a:xfrm>
            <a:off x="7723147" y="462025"/>
            <a:ext cx="216724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Responsabilité Territoriale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0FCD60B-48CB-54FB-6C8C-C6F9B28DB613}"/>
              </a:ext>
            </a:extLst>
          </p:cNvPr>
          <p:cNvSpPr txBox="1"/>
          <p:nvPr/>
        </p:nvSpPr>
        <p:spPr>
          <a:xfrm>
            <a:off x="1446175" y="1108356"/>
            <a:ext cx="160813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Collectivités territoriales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55832A0-3994-AEF5-70EE-E96F0A2F1BC9}"/>
              </a:ext>
            </a:extLst>
          </p:cNvPr>
          <p:cNvSpPr txBox="1"/>
          <p:nvPr/>
        </p:nvSpPr>
        <p:spPr>
          <a:xfrm>
            <a:off x="3113252" y="276117"/>
            <a:ext cx="1604962" cy="30777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Intérêt Général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79EBADA-7B1D-7406-BA6B-688737ABC115}"/>
              </a:ext>
            </a:extLst>
          </p:cNvPr>
          <p:cNvSpPr txBox="1"/>
          <p:nvPr/>
        </p:nvSpPr>
        <p:spPr>
          <a:xfrm>
            <a:off x="3113252" y="663716"/>
            <a:ext cx="1604962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Biens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communs</a:t>
            </a:r>
          </a:p>
        </p:txBody>
      </p:sp>
    </p:spTree>
    <p:extLst>
      <p:ext uri="{BB962C8B-B14F-4D97-AF65-F5344CB8AC3E}">
        <p14:creationId xmlns:p14="http://schemas.microsoft.com/office/powerpoint/2010/main" val="87981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96647B0-E503-4F58-D717-3BD011563B76}"/>
              </a:ext>
            </a:extLst>
          </p:cNvPr>
          <p:cNvSpPr txBox="1">
            <a:spLocks/>
          </p:cNvSpPr>
          <p:nvPr/>
        </p:nvSpPr>
        <p:spPr>
          <a:xfrm>
            <a:off x="416236" y="365906"/>
            <a:ext cx="6561202" cy="6705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 et RS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6FC696BD-EFB1-D4DE-B16C-03864FBFBDD1}"/>
              </a:ext>
            </a:extLst>
          </p:cNvPr>
          <p:cNvGrpSpPr/>
          <p:nvPr/>
        </p:nvGrpSpPr>
        <p:grpSpPr>
          <a:xfrm>
            <a:off x="3236975" y="4881162"/>
            <a:ext cx="1883661" cy="924860"/>
            <a:chOff x="3236975" y="4881162"/>
            <a:chExt cx="1883661" cy="924860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FC5D597-C00B-CA49-5895-FE5C8FC6C34B}"/>
                </a:ext>
              </a:extLst>
            </p:cNvPr>
            <p:cNvSpPr txBox="1"/>
            <p:nvPr/>
          </p:nvSpPr>
          <p:spPr>
            <a:xfrm>
              <a:off x="3236976" y="4881162"/>
              <a:ext cx="1883660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Modèles Circulaires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C1A95A5-0EAE-9227-4962-8D935BE78AED}"/>
                </a:ext>
              </a:extLst>
            </p:cNvPr>
            <p:cNvSpPr txBox="1"/>
            <p:nvPr/>
          </p:nvSpPr>
          <p:spPr>
            <a:xfrm>
              <a:off x="3236975" y="5282802"/>
              <a:ext cx="1853359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Relation avec les PP Partage de la valeur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1017472B-5F77-6A79-A140-13EE6A1B475A}"/>
              </a:ext>
            </a:extLst>
          </p:cNvPr>
          <p:cNvGrpSpPr/>
          <p:nvPr/>
        </p:nvGrpSpPr>
        <p:grpSpPr>
          <a:xfrm>
            <a:off x="8058912" y="1596936"/>
            <a:ext cx="3535138" cy="820346"/>
            <a:chOff x="8058912" y="1596936"/>
            <a:chExt cx="3535138" cy="820346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F2D1406-D253-096F-4851-E6FDF50FAFE4}"/>
                </a:ext>
              </a:extLst>
            </p:cNvPr>
            <p:cNvSpPr txBox="1"/>
            <p:nvPr/>
          </p:nvSpPr>
          <p:spPr>
            <a:xfrm>
              <a:off x="8058912" y="1881625"/>
              <a:ext cx="1670304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Collaborateurs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DABCA3A-FF14-32D4-D6DE-CB3711A9C784}"/>
                </a:ext>
              </a:extLst>
            </p:cNvPr>
            <p:cNvSpPr txBox="1"/>
            <p:nvPr/>
          </p:nvSpPr>
          <p:spPr>
            <a:xfrm>
              <a:off x="10065350" y="1596936"/>
              <a:ext cx="1062044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Clients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BF7D3677-7802-1ED8-0FBB-4D6F178D5902}"/>
                </a:ext>
              </a:extLst>
            </p:cNvPr>
            <p:cNvSpPr txBox="1"/>
            <p:nvPr/>
          </p:nvSpPr>
          <p:spPr>
            <a:xfrm>
              <a:off x="10532006" y="2047950"/>
              <a:ext cx="1062044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Usagers</a:t>
              </a:r>
            </a:p>
          </p:txBody>
        </p:sp>
      </p:grpSp>
      <p:pic>
        <p:nvPicPr>
          <p:cNvPr id="29" name="Image 28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CCD6DF59-4EB7-D857-C71D-38C2E15FA04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90" y="559027"/>
            <a:ext cx="2001012" cy="900455"/>
          </a:xfrm>
          <a:prstGeom prst="rect">
            <a:avLst/>
          </a:prstGeom>
        </p:spPr>
      </p:pic>
      <p:grpSp>
        <p:nvGrpSpPr>
          <p:cNvPr id="62" name="Groupe 61">
            <a:extLst>
              <a:ext uri="{FF2B5EF4-FFF2-40B4-BE49-F238E27FC236}">
                <a16:creationId xmlns:a16="http://schemas.microsoft.com/office/drawing/2014/main" id="{7A6CEA33-BA5C-6AC7-A03B-7453D45D638E}"/>
              </a:ext>
            </a:extLst>
          </p:cNvPr>
          <p:cNvGrpSpPr/>
          <p:nvPr/>
        </p:nvGrpSpPr>
        <p:grpSpPr>
          <a:xfrm>
            <a:off x="8151876" y="2837255"/>
            <a:ext cx="3337040" cy="2465864"/>
            <a:chOff x="8151876" y="2828111"/>
            <a:chExt cx="3337040" cy="2465864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59A3D01F-242F-F2F7-E980-D83AC9F50F76}"/>
                </a:ext>
              </a:extLst>
            </p:cNvPr>
            <p:cNvSpPr txBox="1"/>
            <p:nvPr/>
          </p:nvSpPr>
          <p:spPr>
            <a:xfrm>
              <a:off x="9089447" y="2828111"/>
              <a:ext cx="1883664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Recrutement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4EE4FE2-6711-069D-84B6-3B491FD482B3}"/>
                </a:ext>
              </a:extLst>
            </p:cNvPr>
            <p:cNvSpPr txBox="1"/>
            <p:nvPr/>
          </p:nvSpPr>
          <p:spPr>
            <a:xfrm>
              <a:off x="9089447" y="3345211"/>
              <a:ext cx="1883664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Fidélisation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CAF4A16-FC78-0089-FB36-7E5A1A14431D}"/>
                </a:ext>
              </a:extLst>
            </p:cNvPr>
            <p:cNvSpPr txBox="1"/>
            <p:nvPr/>
          </p:nvSpPr>
          <p:spPr>
            <a:xfrm>
              <a:off x="9089447" y="3851997"/>
              <a:ext cx="1883664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Engagement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CE5A7AD4-F7CC-0D4B-67FB-16FEBBDE10DE}"/>
                </a:ext>
              </a:extLst>
            </p:cNvPr>
            <p:cNvSpPr txBox="1"/>
            <p:nvPr/>
          </p:nvSpPr>
          <p:spPr>
            <a:xfrm>
              <a:off x="8151876" y="4527900"/>
              <a:ext cx="3314884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Regard des nouvelles générations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1509D1F-CEC2-3285-DA29-300D81CA0553}"/>
                </a:ext>
              </a:extLst>
            </p:cNvPr>
            <p:cNvSpPr txBox="1"/>
            <p:nvPr/>
          </p:nvSpPr>
          <p:spPr>
            <a:xfrm>
              <a:off x="8174032" y="4955421"/>
              <a:ext cx="3314884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Eco-anxiété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AFD3445E-4F5B-8AA7-E4A6-66AF0670A4FD}"/>
              </a:ext>
            </a:extLst>
          </p:cNvPr>
          <p:cNvGrpSpPr/>
          <p:nvPr/>
        </p:nvGrpSpPr>
        <p:grpSpPr>
          <a:xfrm>
            <a:off x="623926" y="1341512"/>
            <a:ext cx="6819290" cy="3433815"/>
            <a:chOff x="623926" y="1341512"/>
            <a:chExt cx="6819290" cy="3433815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FD976D5C-802C-805D-79A7-6BD9F96CAE9B}"/>
                </a:ext>
              </a:extLst>
            </p:cNvPr>
            <p:cNvSpPr/>
            <p:nvPr/>
          </p:nvSpPr>
          <p:spPr>
            <a:xfrm>
              <a:off x="1595628" y="1459482"/>
              <a:ext cx="5166360" cy="3227632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16BA5C5-B98A-65BB-5F06-5EBE8827EDB1}"/>
                </a:ext>
              </a:extLst>
            </p:cNvPr>
            <p:cNvSpPr txBox="1"/>
            <p:nvPr/>
          </p:nvSpPr>
          <p:spPr>
            <a:xfrm>
              <a:off x="3150628" y="3059668"/>
              <a:ext cx="1883664" cy="36933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GOUVERNANCE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4EA4B27-C68F-39BE-0538-9DAB13D1EA30}"/>
                </a:ext>
              </a:extLst>
            </p:cNvPr>
            <p:cNvSpPr txBox="1"/>
            <p:nvPr/>
          </p:nvSpPr>
          <p:spPr>
            <a:xfrm>
              <a:off x="5559552" y="3059668"/>
              <a:ext cx="1883664" cy="36933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A00370E-FB71-6639-2A44-B8C2DD3BA264}"/>
                </a:ext>
              </a:extLst>
            </p:cNvPr>
            <p:cNvSpPr txBox="1"/>
            <p:nvPr/>
          </p:nvSpPr>
          <p:spPr>
            <a:xfrm>
              <a:off x="3135310" y="1341512"/>
              <a:ext cx="1883664" cy="36933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SOCIETAL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755F2E1-04C5-EEB3-A13C-16CAA88CF961}"/>
                </a:ext>
              </a:extLst>
            </p:cNvPr>
            <p:cNvSpPr txBox="1"/>
            <p:nvPr/>
          </p:nvSpPr>
          <p:spPr>
            <a:xfrm>
              <a:off x="3236976" y="4405995"/>
              <a:ext cx="1883664" cy="36933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ECONOMIQUE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05F5F30-C460-D655-459D-0E480E61A3E0}"/>
                </a:ext>
              </a:extLst>
            </p:cNvPr>
            <p:cNvSpPr txBox="1"/>
            <p:nvPr/>
          </p:nvSpPr>
          <p:spPr>
            <a:xfrm>
              <a:off x="623926" y="3077955"/>
              <a:ext cx="1926730" cy="36933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ENVIRONNEMENT</a:t>
              </a:r>
            </a:p>
          </p:txBody>
        </p:sp>
        <p:sp>
          <p:nvSpPr>
            <p:cNvPr id="32" name="Flèche : droite 31">
              <a:extLst>
                <a:ext uri="{FF2B5EF4-FFF2-40B4-BE49-F238E27FC236}">
                  <a16:creationId xmlns:a16="http://schemas.microsoft.com/office/drawing/2014/main" id="{F61F2867-DD6E-13C0-5D5F-1D62B6C6A2B6}"/>
                </a:ext>
              </a:extLst>
            </p:cNvPr>
            <p:cNvSpPr/>
            <p:nvPr/>
          </p:nvSpPr>
          <p:spPr>
            <a:xfrm>
              <a:off x="5266944" y="3150714"/>
              <a:ext cx="169650" cy="223815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Flèche : droite 32">
              <a:extLst>
                <a:ext uri="{FF2B5EF4-FFF2-40B4-BE49-F238E27FC236}">
                  <a16:creationId xmlns:a16="http://schemas.microsoft.com/office/drawing/2014/main" id="{E6D1807C-0D69-CC74-BB84-D2BCE7D5974E}"/>
                </a:ext>
              </a:extLst>
            </p:cNvPr>
            <p:cNvSpPr/>
            <p:nvPr/>
          </p:nvSpPr>
          <p:spPr>
            <a:xfrm rot="5400000">
              <a:off x="4093980" y="4176060"/>
              <a:ext cx="169650" cy="223815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Flèche : droite 33">
              <a:extLst>
                <a:ext uri="{FF2B5EF4-FFF2-40B4-BE49-F238E27FC236}">
                  <a16:creationId xmlns:a16="http://schemas.microsoft.com/office/drawing/2014/main" id="{810D5681-4AC1-6771-7567-52FCB31737A1}"/>
                </a:ext>
              </a:extLst>
            </p:cNvPr>
            <p:cNvSpPr/>
            <p:nvPr/>
          </p:nvSpPr>
          <p:spPr>
            <a:xfrm rot="10800000">
              <a:off x="2765943" y="3171393"/>
              <a:ext cx="169650" cy="223815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Flèche : droite 34">
              <a:extLst>
                <a:ext uri="{FF2B5EF4-FFF2-40B4-BE49-F238E27FC236}">
                  <a16:creationId xmlns:a16="http://schemas.microsoft.com/office/drawing/2014/main" id="{8355AB6C-E60D-E9B9-CBAE-0331781FE5AA}"/>
                </a:ext>
              </a:extLst>
            </p:cNvPr>
            <p:cNvSpPr/>
            <p:nvPr/>
          </p:nvSpPr>
          <p:spPr>
            <a:xfrm rot="16200000">
              <a:off x="4093980" y="2791839"/>
              <a:ext cx="169650" cy="223815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CEEF3EA3-EA74-044C-A8B7-7B0A3386B1CE}"/>
              </a:ext>
            </a:extLst>
          </p:cNvPr>
          <p:cNvGrpSpPr/>
          <p:nvPr/>
        </p:nvGrpSpPr>
        <p:grpSpPr>
          <a:xfrm>
            <a:off x="5556990" y="3514483"/>
            <a:ext cx="1902136" cy="689931"/>
            <a:chOff x="5556990" y="3514483"/>
            <a:chExt cx="1902136" cy="689931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3939BC4-5B60-FACF-2E30-77A436A89E05}"/>
                </a:ext>
              </a:extLst>
            </p:cNvPr>
            <p:cNvSpPr txBox="1"/>
            <p:nvPr/>
          </p:nvSpPr>
          <p:spPr>
            <a:xfrm>
              <a:off x="5559552" y="3514483"/>
              <a:ext cx="1899574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QVCT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BF1D18E9-639E-1C6F-B0FF-CD8400604A48}"/>
                </a:ext>
              </a:extLst>
            </p:cNvPr>
            <p:cNvSpPr txBox="1"/>
            <p:nvPr/>
          </p:nvSpPr>
          <p:spPr>
            <a:xfrm>
              <a:off x="5556990" y="3896637"/>
              <a:ext cx="1883663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Inclusion / diversité</a:t>
              </a: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D675AF39-A02E-D82B-2467-BBC8870BBA69}"/>
              </a:ext>
            </a:extLst>
          </p:cNvPr>
          <p:cNvGrpSpPr/>
          <p:nvPr/>
        </p:nvGrpSpPr>
        <p:grpSpPr>
          <a:xfrm>
            <a:off x="5153042" y="1756607"/>
            <a:ext cx="2514722" cy="2834054"/>
            <a:chOff x="5153042" y="1756607"/>
            <a:chExt cx="2514722" cy="2834054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22167B8E-E19D-1336-4D8B-284765E38515}"/>
                </a:ext>
              </a:extLst>
            </p:cNvPr>
            <p:cNvGrpSpPr/>
            <p:nvPr/>
          </p:nvGrpSpPr>
          <p:grpSpPr>
            <a:xfrm>
              <a:off x="6474959" y="4264436"/>
              <a:ext cx="1192805" cy="326225"/>
              <a:chOff x="5674339" y="4658732"/>
              <a:chExt cx="1192805" cy="326225"/>
            </a:xfrm>
          </p:grpSpPr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D42742D7-63BB-944F-7139-FC74C5A3B2F0}"/>
                  </a:ext>
                </a:extLst>
              </p:cNvPr>
              <p:cNvSpPr/>
              <p:nvPr/>
            </p:nvSpPr>
            <p:spPr>
              <a:xfrm>
                <a:off x="5674339" y="4672886"/>
                <a:ext cx="973349" cy="31207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1EA14DE0-84F0-6FFE-E021-5AFA2A4F426F}"/>
                  </a:ext>
                </a:extLst>
              </p:cNvPr>
              <p:cNvSpPr txBox="1"/>
              <p:nvPr/>
            </p:nvSpPr>
            <p:spPr>
              <a:xfrm>
                <a:off x="5674339" y="4658732"/>
                <a:ext cx="11928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Handicap</a:t>
                </a: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3199A1E6-AA75-636E-5FD1-56175A57E6AF}"/>
                </a:ext>
              </a:extLst>
            </p:cNvPr>
            <p:cNvGrpSpPr/>
            <p:nvPr/>
          </p:nvGrpSpPr>
          <p:grpSpPr>
            <a:xfrm>
              <a:off x="5153042" y="1756607"/>
              <a:ext cx="1212446" cy="329018"/>
              <a:chOff x="5674339" y="4327495"/>
              <a:chExt cx="1212446" cy="329018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C9A2F1BE-F056-C635-2FDF-89504E744F43}"/>
                  </a:ext>
                </a:extLst>
              </p:cNvPr>
              <p:cNvSpPr/>
              <p:nvPr/>
            </p:nvSpPr>
            <p:spPr>
              <a:xfrm>
                <a:off x="5674339" y="4344442"/>
                <a:ext cx="973349" cy="31207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2FF2CB10-1B90-89A8-3E4C-B77151B869D4}"/>
                  </a:ext>
                </a:extLst>
              </p:cNvPr>
              <p:cNvSpPr txBox="1"/>
              <p:nvPr/>
            </p:nvSpPr>
            <p:spPr>
              <a:xfrm>
                <a:off x="5693980" y="4327495"/>
                <a:ext cx="11928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Handicap</a:t>
                </a:r>
              </a:p>
            </p:txBody>
          </p:sp>
        </p:grp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254DEE68-8070-0ACB-7549-22EA02A357B3}"/>
              </a:ext>
            </a:extLst>
          </p:cNvPr>
          <p:cNvGrpSpPr/>
          <p:nvPr/>
        </p:nvGrpSpPr>
        <p:grpSpPr>
          <a:xfrm>
            <a:off x="5852161" y="1234440"/>
            <a:ext cx="2214865" cy="4782312"/>
            <a:chOff x="5852161" y="1234440"/>
            <a:chExt cx="2214865" cy="4782312"/>
          </a:xfrm>
        </p:grpSpPr>
        <p:sp>
          <p:nvSpPr>
            <p:cNvPr id="26" name="Accolade fermante 25">
              <a:extLst>
                <a:ext uri="{FF2B5EF4-FFF2-40B4-BE49-F238E27FC236}">
                  <a16:creationId xmlns:a16="http://schemas.microsoft.com/office/drawing/2014/main" id="{ABBCDC47-3AD4-66B3-689E-0DC5B35033F3}"/>
                </a:ext>
              </a:extLst>
            </p:cNvPr>
            <p:cNvSpPr/>
            <p:nvPr/>
          </p:nvSpPr>
          <p:spPr>
            <a:xfrm>
              <a:off x="7680960" y="1234440"/>
              <a:ext cx="260420" cy="4782312"/>
            </a:xfrm>
            <a:prstGeom prst="rightBrac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A3CBB50E-14CA-5DB1-7301-83EE862E20CD}"/>
                </a:ext>
              </a:extLst>
            </p:cNvPr>
            <p:cNvSpPr txBox="1"/>
            <p:nvPr/>
          </p:nvSpPr>
          <p:spPr>
            <a:xfrm>
              <a:off x="5852161" y="1357845"/>
              <a:ext cx="2214865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Manifestations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6ECD3D73-CE4A-B9E6-4E2A-FA434992B8BE}"/>
                </a:ext>
              </a:extLst>
            </p:cNvPr>
            <p:cNvSpPr txBox="1"/>
            <p:nvPr/>
          </p:nvSpPr>
          <p:spPr>
            <a:xfrm>
              <a:off x="5852161" y="5522645"/>
              <a:ext cx="2145880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Communication</a:t>
              </a:r>
            </a:p>
          </p:txBody>
        </p:sp>
        <p:sp>
          <p:nvSpPr>
            <p:cNvPr id="45" name="Flèche : droite 44">
              <a:extLst>
                <a:ext uri="{FF2B5EF4-FFF2-40B4-BE49-F238E27FC236}">
                  <a16:creationId xmlns:a16="http://schemas.microsoft.com/office/drawing/2014/main" id="{CEAF9114-CCE7-0722-EE7A-96A65C0A3343}"/>
                </a:ext>
              </a:extLst>
            </p:cNvPr>
            <p:cNvSpPr/>
            <p:nvPr/>
          </p:nvSpPr>
          <p:spPr>
            <a:xfrm>
              <a:off x="7736764" y="1428643"/>
              <a:ext cx="169650" cy="223815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Flèche : droite 45">
              <a:extLst>
                <a:ext uri="{FF2B5EF4-FFF2-40B4-BE49-F238E27FC236}">
                  <a16:creationId xmlns:a16="http://schemas.microsoft.com/office/drawing/2014/main" id="{E868E0EE-8568-0642-4DD9-5ED09EB88FB1}"/>
                </a:ext>
              </a:extLst>
            </p:cNvPr>
            <p:cNvSpPr/>
            <p:nvPr/>
          </p:nvSpPr>
          <p:spPr>
            <a:xfrm>
              <a:off x="7715236" y="5582207"/>
              <a:ext cx="169650" cy="223815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D8D79DC0-EA83-944F-A9B6-41055D2C6135}"/>
              </a:ext>
            </a:extLst>
          </p:cNvPr>
          <p:cNvGrpSpPr/>
          <p:nvPr/>
        </p:nvGrpSpPr>
        <p:grpSpPr>
          <a:xfrm>
            <a:off x="3196988" y="3515139"/>
            <a:ext cx="1893346" cy="654801"/>
            <a:chOff x="3196988" y="3515139"/>
            <a:chExt cx="1893346" cy="654801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65249DE-E913-AF0B-E530-D54C3E047304}"/>
                </a:ext>
              </a:extLst>
            </p:cNvPr>
            <p:cNvSpPr txBox="1"/>
            <p:nvPr/>
          </p:nvSpPr>
          <p:spPr>
            <a:xfrm>
              <a:off x="3206672" y="3515139"/>
              <a:ext cx="1883662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Sens responsabilités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073B307A-E78A-7BE6-6B1A-F2516824FC47}"/>
                </a:ext>
              </a:extLst>
            </p:cNvPr>
            <p:cNvSpPr txBox="1"/>
            <p:nvPr/>
          </p:nvSpPr>
          <p:spPr>
            <a:xfrm>
              <a:off x="3196988" y="3862163"/>
              <a:ext cx="1893346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Place des PP</a:t>
              </a:r>
            </a:p>
          </p:txBody>
        </p:sp>
        <p:pic>
          <p:nvPicPr>
            <p:cNvPr id="48" name="Image 47" descr="Une image contenant silhouette&#10;&#10;Description générée automatiquement">
              <a:extLst>
                <a:ext uri="{FF2B5EF4-FFF2-40B4-BE49-F238E27FC236}">
                  <a16:creationId xmlns:a16="http://schemas.microsoft.com/office/drawing/2014/main" id="{810CC6D2-A34F-D298-70E6-71BA67B3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889" y="3908942"/>
              <a:ext cx="476405" cy="214382"/>
            </a:xfrm>
            <a:prstGeom prst="rect">
              <a:avLst/>
            </a:prstGeom>
          </p:spPr>
        </p:pic>
      </p:grp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8010C149-7DC5-F483-63C9-B4E8E298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21</a:t>
            </a:fld>
            <a:endParaRPr lang="fr-FR"/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C9E13FB4-FAD8-B6C6-A094-FF4D8EA1D081}"/>
              </a:ext>
            </a:extLst>
          </p:cNvPr>
          <p:cNvGrpSpPr/>
          <p:nvPr/>
        </p:nvGrpSpPr>
        <p:grpSpPr>
          <a:xfrm>
            <a:off x="7941380" y="2880974"/>
            <a:ext cx="999437" cy="1169552"/>
            <a:chOff x="7941380" y="2880974"/>
            <a:chExt cx="999437" cy="1169552"/>
          </a:xfrm>
        </p:grpSpPr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FDB29749-7974-7965-41E4-DA6802566169}"/>
                </a:ext>
              </a:extLst>
            </p:cNvPr>
            <p:cNvGrpSpPr/>
            <p:nvPr/>
          </p:nvGrpSpPr>
          <p:grpSpPr>
            <a:xfrm>
              <a:off x="8074888" y="3034863"/>
              <a:ext cx="637524" cy="1015663"/>
              <a:chOff x="4265308" y="5288575"/>
              <a:chExt cx="637524" cy="1015663"/>
            </a:xfrm>
          </p:grpSpPr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CABDE9CF-E7D3-B5CA-8814-F94D261068C5}"/>
                  </a:ext>
                </a:extLst>
              </p:cNvPr>
              <p:cNvSpPr/>
              <p:nvPr/>
            </p:nvSpPr>
            <p:spPr>
              <a:xfrm>
                <a:off x="4265308" y="5503894"/>
                <a:ext cx="637524" cy="59634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4F07CA7E-5FD1-A174-2444-5549413470BC}"/>
                  </a:ext>
                </a:extLst>
              </p:cNvPr>
              <p:cNvSpPr txBox="1"/>
              <p:nvPr/>
            </p:nvSpPr>
            <p:spPr>
              <a:xfrm>
                <a:off x="4298759" y="5288575"/>
                <a:ext cx="2949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0" b="1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D0003D6A-C275-8B57-683E-23006B2D2335}"/>
                </a:ext>
              </a:extLst>
            </p:cNvPr>
            <p:cNvSpPr txBox="1"/>
            <p:nvPr/>
          </p:nvSpPr>
          <p:spPr>
            <a:xfrm>
              <a:off x="7941380" y="2880974"/>
              <a:ext cx="999437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RSE/RSO</a:t>
              </a:r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414595FC-86A6-5692-6D24-9B432E17C4B0}"/>
              </a:ext>
            </a:extLst>
          </p:cNvPr>
          <p:cNvGrpSpPr/>
          <p:nvPr/>
        </p:nvGrpSpPr>
        <p:grpSpPr>
          <a:xfrm>
            <a:off x="683223" y="3514483"/>
            <a:ext cx="1685251" cy="1460964"/>
            <a:chOff x="408725" y="3514483"/>
            <a:chExt cx="1685251" cy="1460964"/>
          </a:xfrm>
        </p:grpSpPr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E9D77E7D-B0B1-3CE7-0DB8-2B9B4365ADED}"/>
                </a:ext>
              </a:extLst>
            </p:cNvPr>
            <p:cNvGrpSpPr/>
            <p:nvPr/>
          </p:nvGrpSpPr>
          <p:grpSpPr>
            <a:xfrm>
              <a:off x="416236" y="3514483"/>
              <a:ext cx="1677740" cy="1085169"/>
              <a:chOff x="416236" y="3514483"/>
              <a:chExt cx="1677740" cy="1085169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6C690AB-B4EE-A27C-B61C-846D2CF91E63}"/>
                  </a:ext>
                </a:extLst>
              </p:cNvPr>
              <p:cNvSpPr txBox="1"/>
              <p:nvPr/>
            </p:nvSpPr>
            <p:spPr>
              <a:xfrm>
                <a:off x="416236" y="3514483"/>
                <a:ext cx="1677740" cy="3077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Impact GES / CO2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F6375FA-CEF4-2302-FD5C-091C32D24C80}"/>
                  </a:ext>
                </a:extLst>
              </p:cNvPr>
              <p:cNvSpPr txBox="1"/>
              <p:nvPr/>
            </p:nvSpPr>
            <p:spPr>
              <a:xfrm>
                <a:off x="416236" y="3896637"/>
                <a:ext cx="1677740" cy="3077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Biodiversité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3D4F7D4-5BA2-4F4B-5E49-C79D0C487281}"/>
                  </a:ext>
                </a:extLst>
              </p:cNvPr>
              <p:cNvSpPr txBox="1"/>
              <p:nvPr/>
            </p:nvSpPr>
            <p:spPr>
              <a:xfrm>
                <a:off x="416236" y="4291875"/>
                <a:ext cx="1677740" cy="3077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Ressources</a:t>
                </a:r>
              </a:p>
            </p:txBody>
          </p:sp>
        </p:grp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BA3EECB3-6755-2E03-DD81-CB68AD88BD35}"/>
                </a:ext>
              </a:extLst>
            </p:cNvPr>
            <p:cNvSpPr txBox="1"/>
            <p:nvPr/>
          </p:nvSpPr>
          <p:spPr>
            <a:xfrm>
              <a:off x="408725" y="4667670"/>
              <a:ext cx="1677740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Pollutions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E7DCF921-CD4A-97AA-BAFB-8CA28D2BEE1A}"/>
              </a:ext>
            </a:extLst>
          </p:cNvPr>
          <p:cNvGrpSpPr/>
          <p:nvPr/>
        </p:nvGrpSpPr>
        <p:grpSpPr>
          <a:xfrm>
            <a:off x="3164335" y="1772651"/>
            <a:ext cx="1883663" cy="1024586"/>
            <a:chOff x="3193130" y="1772651"/>
            <a:chExt cx="1883663" cy="1024586"/>
          </a:xfrm>
        </p:grpSpPr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29CE9289-2AD4-97D2-23E1-645421A8D9EE}"/>
                </a:ext>
              </a:extLst>
            </p:cNvPr>
            <p:cNvGrpSpPr/>
            <p:nvPr/>
          </p:nvGrpSpPr>
          <p:grpSpPr>
            <a:xfrm>
              <a:off x="3193130" y="1772651"/>
              <a:ext cx="1883663" cy="1024586"/>
              <a:chOff x="3236974" y="1972454"/>
              <a:chExt cx="1883663" cy="1024586"/>
            </a:xfrm>
          </p:grpSpPr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9E9EEA10-A8A6-4494-E425-4324701450BB}"/>
                  </a:ext>
                </a:extLst>
              </p:cNvPr>
              <p:cNvSpPr txBox="1"/>
              <p:nvPr/>
            </p:nvSpPr>
            <p:spPr>
              <a:xfrm>
                <a:off x="3236974" y="1972454"/>
                <a:ext cx="1883663" cy="3077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Inclusion / solidarité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7283B7B-B216-0510-E888-1D95A158DE9F}"/>
                  </a:ext>
                </a:extLst>
              </p:cNvPr>
              <p:cNvSpPr txBox="1"/>
              <p:nvPr/>
            </p:nvSpPr>
            <p:spPr>
              <a:xfrm>
                <a:off x="3236975" y="2689263"/>
                <a:ext cx="1883662" cy="3077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Rôle / Raison d’être</a:t>
                </a:r>
              </a:p>
            </p:txBody>
          </p:sp>
        </p:grp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83B81A15-3DC7-853F-0012-1D45E36161D3}"/>
                </a:ext>
              </a:extLst>
            </p:cNvPr>
            <p:cNvSpPr txBox="1"/>
            <p:nvPr/>
          </p:nvSpPr>
          <p:spPr>
            <a:xfrm>
              <a:off x="3209201" y="2122119"/>
              <a:ext cx="1867592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Territoire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577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4513B9-5AC9-0D57-61D3-C0C4D070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22</a:t>
            </a:fld>
            <a:endParaRPr lang="fr-FR"/>
          </a:p>
        </p:txBody>
      </p:sp>
      <p:pic>
        <p:nvPicPr>
          <p:cNvPr id="4" name="Image 3" descr="Une image contenant texte, capture d’écran, Police, cercle&#10;&#10;Le contenu généré par l’IA peut être incorrect.">
            <a:extLst>
              <a:ext uri="{FF2B5EF4-FFF2-40B4-BE49-F238E27FC236}">
                <a16:creationId xmlns:a16="http://schemas.microsoft.com/office/drawing/2014/main" id="{E6F54BE6-2229-B78A-991B-46A21E149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B4133D2-A059-3CCA-B6EF-A7B3525FBCC8}"/>
              </a:ext>
            </a:extLst>
          </p:cNvPr>
          <p:cNvSpPr txBox="1"/>
          <p:nvPr/>
        </p:nvSpPr>
        <p:spPr>
          <a:xfrm>
            <a:off x="422787" y="462116"/>
            <a:ext cx="255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HARMONIE MUTUELLE</a:t>
            </a:r>
          </a:p>
        </p:txBody>
      </p:sp>
    </p:spTree>
    <p:extLst>
      <p:ext uri="{BB962C8B-B14F-4D97-AF65-F5344CB8AC3E}">
        <p14:creationId xmlns:p14="http://schemas.microsoft.com/office/powerpoint/2010/main" val="6509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C281EB-69AE-5803-159C-A3A1299D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23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2D50FB-9530-A1B7-61F1-B2E09FF57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723" y="707499"/>
            <a:ext cx="4903947" cy="5648851"/>
          </a:xfrm>
          <a:prstGeom prst="rect">
            <a:avLst/>
          </a:prstGeom>
        </p:spPr>
      </p:pic>
      <p:pic>
        <p:nvPicPr>
          <p:cNvPr id="5" name="Image 4" descr="Une image contenant texte, Police, affiche, Graphique&#10;&#10;Le contenu généré par l’IA peut être incorrect.">
            <a:extLst>
              <a:ext uri="{FF2B5EF4-FFF2-40B4-BE49-F238E27FC236}">
                <a16:creationId xmlns:a16="http://schemas.microsoft.com/office/drawing/2014/main" id="{EF518BB4-8DD3-73C5-51AD-1ABA5AE93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6" y="707499"/>
            <a:ext cx="1243686" cy="164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91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024EC-F48A-F137-810F-8076632E6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43912D6B-AE65-34EE-ABF6-604F3426B5F6}"/>
              </a:ext>
            </a:extLst>
          </p:cNvPr>
          <p:cNvSpPr/>
          <p:nvPr/>
        </p:nvSpPr>
        <p:spPr>
          <a:xfrm rot="5400000">
            <a:off x="-483173" y="483172"/>
            <a:ext cx="4507404" cy="354105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1FAB7549-E706-49AF-7CDE-7211B369123E}"/>
              </a:ext>
            </a:extLst>
          </p:cNvPr>
          <p:cNvSpPr/>
          <p:nvPr/>
        </p:nvSpPr>
        <p:spPr>
          <a:xfrm rot="16200000">
            <a:off x="9375092" y="4051514"/>
            <a:ext cx="2946265" cy="27091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74886FF-0E21-71DA-6AAE-1CD066594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9925"/>
            <a:ext cx="2448347" cy="88857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33AC80F3-3FC8-F521-0053-D5EA45C2FD59}"/>
              </a:ext>
            </a:extLst>
          </p:cNvPr>
          <p:cNvSpPr txBox="1">
            <a:spLocks/>
          </p:cNvSpPr>
          <p:nvPr/>
        </p:nvSpPr>
        <p:spPr>
          <a:xfrm>
            <a:off x="217125" y="6175444"/>
            <a:ext cx="8483301" cy="6231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Police système Courant"/>
              <a:buNone/>
              <a:defRPr sz="2000" b="0" i="0" kern="1200">
                <a:solidFill>
                  <a:schemeClr val="tx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None/>
              <a:defRPr sz="1800" b="0" i="0" kern="1200">
                <a:solidFill>
                  <a:schemeClr val="tx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Police système Courant"/>
              <a:buNone/>
              <a:defRPr sz="1600" b="0" i="0" kern="1200">
                <a:solidFill>
                  <a:schemeClr val="tx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Police système Courant"/>
              <a:buNone/>
              <a:defRPr sz="1600" b="0" i="0" kern="1200">
                <a:solidFill>
                  <a:schemeClr val="tx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" panose="02000000000000000000" pitchFamily="2" charset="77"/>
                <a:ea typeface="+mn-ea"/>
                <a:cs typeface="Hind" panose="02000000000000000000" pitchFamily="2" charset="77"/>
              </a:rPr>
              <a:t>Association PLANET’RSE TOULOUSE – 11 Bd des Récollets 31078 Toulouse Cedex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" panose="02000000000000000000" pitchFamily="2" charset="77"/>
                <a:ea typeface="+mn-ea"/>
                <a:cs typeface="Hind" panose="02000000000000000000" pitchFamily="2" charset="77"/>
              </a:rPr>
              <a:t>Site : https://www.planetrse-toulouse.org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" panose="02000000000000000000" pitchFamily="2" charset="77"/>
                <a:ea typeface="+mn-ea"/>
                <a:cs typeface="Hind" panose="02000000000000000000" pitchFamily="2" charset="77"/>
              </a:rPr>
              <a:t>Mail : contact@planetrse-toulouse.org - Thierry FABA : 06 72 28 83 18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23BEC1B-4517-3EFC-3ED3-381D6A8FC88F}"/>
              </a:ext>
            </a:extLst>
          </p:cNvPr>
          <p:cNvSpPr txBox="1"/>
          <p:nvPr/>
        </p:nvSpPr>
        <p:spPr>
          <a:xfrm>
            <a:off x="3336054" y="2898474"/>
            <a:ext cx="686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" panose="02000000000000000000" pitchFamily="2" charset="0"/>
                <a:ea typeface="+mn-ea"/>
                <a:cs typeface="Hind" panose="02000000000000000000" pitchFamily="2" charset="0"/>
              </a:rPr>
              <a:t>Merci pour votre attention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48DE2C-0A25-1B74-5DF4-B0B66E76CB03}"/>
              </a:ext>
            </a:extLst>
          </p:cNvPr>
          <p:cNvSpPr txBox="1"/>
          <p:nvPr/>
        </p:nvSpPr>
        <p:spPr>
          <a:xfrm>
            <a:off x="7015162" y="5072543"/>
            <a:ext cx="319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" panose="02000000000000000000" pitchFamily="2" charset="0"/>
                <a:ea typeface="+mn-ea"/>
                <a:cs typeface="Hind" panose="02000000000000000000" pitchFamily="2" charset="0"/>
              </a:rPr>
              <a:t>Thierry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" panose="02000000000000000000" pitchFamily="2" charset="0"/>
                <a:ea typeface="+mn-ea"/>
                <a:cs typeface="Hind" panose="02000000000000000000" pitchFamily="2" charset="0"/>
              </a:rPr>
              <a:t>Faba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 panose="02000000000000000000" pitchFamily="2" charset="0"/>
              <a:ea typeface="+mn-ea"/>
              <a:cs typeface="Hind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" panose="02000000000000000000" pitchFamily="2" charset="0"/>
                <a:ea typeface="+mn-ea"/>
                <a:cs typeface="Hind" panose="02000000000000000000" pitchFamily="2" charset="0"/>
              </a:rPr>
              <a:t>Daniel Luciani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11A7B3A-A702-E10E-AA3C-B76AF586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631EA-CA7B-4226-8421-E677A6DA6F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 9" descr="Une image contenant texte, Police, affiche, Graphique&#10;&#10;Le contenu généré par l’IA peut être incorrect.">
            <a:extLst>
              <a:ext uri="{FF2B5EF4-FFF2-40B4-BE49-F238E27FC236}">
                <a16:creationId xmlns:a16="http://schemas.microsoft.com/office/drawing/2014/main" id="{931A0698-D87D-D980-DA57-E539419E3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237" y="4667316"/>
            <a:ext cx="1119167" cy="14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6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76D667DF-9525-477A-A9EB-3A3C138D9A9B}"/>
              </a:ext>
            </a:extLst>
          </p:cNvPr>
          <p:cNvSpPr txBox="1"/>
          <p:nvPr/>
        </p:nvSpPr>
        <p:spPr>
          <a:xfrm>
            <a:off x="353817" y="2518651"/>
            <a:ext cx="451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7 </a:t>
            </a:r>
            <a:r>
              <a:rPr lang="fr-FR" sz="2400" b="1" dirty="0">
                <a:solidFill>
                  <a:srgbClr val="0070C0"/>
                </a:solidFill>
              </a:rPr>
              <a:t>Q</a:t>
            </a:r>
            <a:r>
              <a:rPr lang="fr-FR" sz="2400" b="1" dirty="0"/>
              <a:t>uestions </a:t>
            </a:r>
            <a:r>
              <a:rPr lang="fr-FR" sz="2400" b="1" dirty="0">
                <a:solidFill>
                  <a:srgbClr val="0070C0"/>
                </a:solidFill>
              </a:rPr>
              <a:t>C</a:t>
            </a:r>
            <a:r>
              <a:rPr lang="fr-FR" sz="2400" b="1" dirty="0"/>
              <a:t>entrales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6E53336-831B-41F9-83CA-2662B4E56804}"/>
              </a:ext>
            </a:extLst>
          </p:cNvPr>
          <p:cNvGrpSpPr/>
          <p:nvPr/>
        </p:nvGrpSpPr>
        <p:grpSpPr>
          <a:xfrm>
            <a:off x="5533529" y="956195"/>
            <a:ext cx="6359191" cy="4272774"/>
            <a:chOff x="4901933" y="1457602"/>
            <a:chExt cx="6876852" cy="427277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45C67CA-0232-4040-BC03-B1E966A79CBF}"/>
                </a:ext>
              </a:extLst>
            </p:cNvPr>
            <p:cNvSpPr txBox="1"/>
            <p:nvPr/>
          </p:nvSpPr>
          <p:spPr>
            <a:xfrm>
              <a:off x="4901935" y="1457602"/>
              <a:ext cx="6876850" cy="4001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fr-FR" sz="2000" b="1" dirty="0"/>
                <a:t>La gouvernance des organisations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A05E472-B894-4E01-BEFA-26142D3D4069}"/>
                </a:ext>
              </a:extLst>
            </p:cNvPr>
            <p:cNvSpPr txBox="1"/>
            <p:nvPr/>
          </p:nvSpPr>
          <p:spPr>
            <a:xfrm>
              <a:off x="4901935" y="2054686"/>
              <a:ext cx="6876847" cy="4001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fr-FR" sz="2000" b="1" dirty="0"/>
                <a:t>Les droits de l’Homme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906C989-4F48-4931-A9D6-AE8690681409}"/>
                </a:ext>
              </a:extLst>
            </p:cNvPr>
            <p:cNvSpPr txBox="1"/>
            <p:nvPr/>
          </p:nvSpPr>
          <p:spPr>
            <a:xfrm>
              <a:off x="4901935" y="2661730"/>
              <a:ext cx="6876846" cy="4001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fr-FR" sz="2000" b="1" dirty="0"/>
                <a:t>Les relations et conditions de travail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892D511-3FEF-436C-AA14-CB705E3ACD17}"/>
                </a:ext>
              </a:extLst>
            </p:cNvPr>
            <p:cNvSpPr txBox="1"/>
            <p:nvPr/>
          </p:nvSpPr>
          <p:spPr>
            <a:xfrm>
              <a:off x="4901935" y="3301473"/>
              <a:ext cx="6876839" cy="4001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fr-FR" sz="2000" b="1" dirty="0"/>
                <a:t>L’environnement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66D7FC8-7344-492C-88D2-10A7DBE6664C}"/>
                </a:ext>
              </a:extLst>
            </p:cNvPr>
            <p:cNvSpPr txBox="1"/>
            <p:nvPr/>
          </p:nvSpPr>
          <p:spPr>
            <a:xfrm>
              <a:off x="4901933" y="3941217"/>
              <a:ext cx="6876837" cy="4001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fr-FR" sz="2000" b="1" dirty="0"/>
                <a:t>La loyauté des pratiques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6D10EDC-095C-4A99-B1F2-34A080921786}"/>
                </a:ext>
              </a:extLst>
            </p:cNvPr>
            <p:cNvSpPr txBox="1"/>
            <p:nvPr/>
          </p:nvSpPr>
          <p:spPr>
            <a:xfrm>
              <a:off x="4901933" y="4635741"/>
              <a:ext cx="6876835" cy="4001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fr-FR" sz="2000" b="1" dirty="0"/>
                <a:t>Les questions relatives aux consommateurs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01EB05F-9D86-4C46-A06B-070184BD20E8}"/>
                </a:ext>
              </a:extLst>
            </p:cNvPr>
            <p:cNvSpPr txBox="1"/>
            <p:nvPr/>
          </p:nvSpPr>
          <p:spPr>
            <a:xfrm>
              <a:off x="4901934" y="5330266"/>
              <a:ext cx="6876834" cy="4001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fr-FR" sz="2000" b="1" dirty="0"/>
                <a:t>Les communautés et le développement local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5211DF02-BAA9-42A1-9503-3FC6974BFCC0}"/>
              </a:ext>
            </a:extLst>
          </p:cNvPr>
          <p:cNvSpPr txBox="1"/>
          <p:nvPr/>
        </p:nvSpPr>
        <p:spPr>
          <a:xfrm>
            <a:off x="327774" y="3136017"/>
            <a:ext cx="4517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Une vision holistique et transverse aux </a:t>
            </a:r>
            <a:r>
              <a:rPr lang="fr-FR" sz="2400" b="1" dirty="0">
                <a:solidFill>
                  <a:srgbClr val="0070C0"/>
                </a:solidFill>
              </a:rPr>
              <a:t>QC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1216F9F-76EF-4962-B5E0-8B108D4E49CD}"/>
              </a:ext>
            </a:extLst>
          </p:cNvPr>
          <p:cNvSpPr txBox="1"/>
          <p:nvPr/>
        </p:nvSpPr>
        <p:spPr>
          <a:xfrm>
            <a:off x="299296" y="5710019"/>
            <a:ext cx="1189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L’économique hors champs de l’Iso 26000</a:t>
            </a:r>
            <a:r>
              <a:rPr lang="fr-FR" sz="2000" b="1" dirty="0"/>
              <a:t>, </a:t>
            </a:r>
          </a:p>
          <a:p>
            <a:r>
              <a:rPr lang="fr-FR" sz="2000" b="1" dirty="0"/>
              <a:t>abordé dans la mise en œuvre des </a:t>
            </a:r>
            <a:r>
              <a:rPr lang="fr-FR" sz="2000" b="1" dirty="0">
                <a:solidFill>
                  <a:srgbClr val="0070C0"/>
                </a:solidFill>
              </a:rPr>
              <a:t>QC</a:t>
            </a:r>
            <a:r>
              <a:rPr lang="fr-FR" sz="2000" b="1" dirty="0"/>
              <a:t>, l’établissement des objectifs et moyens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A3747AAC-5E3F-4F06-953C-F40C7D8A53D7}"/>
              </a:ext>
            </a:extLst>
          </p:cNvPr>
          <p:cNvSpPr/>
          <p:nvPr/>
        </p:nvSpPr>
        <p:spPr>
          <a:xfrm>
            <a:off x="4545601" y="2544937"/>
            <a:ext cx="650457" cy="474039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31C98EA-B866-4DA3-A34B-9E03CAD7853B}"/>
              </a:ext>
            </a:extLst>
          </p:cNvPr>
          <p:cNvSpPr txBox="1"/>
          <p:nvPr/>
        </p:nvSpPr>
        <p:spPr>
          <a:xfrm>
            <a:off x="299296" y="4090195"/>
            <a:ext cx="4517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L’Ethique, la gouvernance, l’environnemental, le social, le sociétal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7D50BF1-43A0-4C81-BAAA-543027E9DBD1}"/>
              </a:ext>
            </a:extLst>
          </p:cNvPr>
          <p:cNvCxnSpPr/>
          <p:nvPr/>
        </p:nvCxnSpPr>
        <p:spPr>
          <a:xfrm>
            <a:off x="5280318" y="1084236"/>
            <a:ext cx="0" cy="4157463"/>
          </a:xfrm>
          <a:prstGeom prst="line">
            <a:avLst/>
          </a:prstGeom>
          <a:ln w="762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DEF6229-84D8-432E-A9BA-A34C1541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DD20-FD7F-427F-A3EA-7C9E5F916FBD}" type="slidenum">
              <a:rPr lang="fr-FR" smtClean="0"/>
              <a:t>3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EB41EF9-AE49-4958-BDC5-C9CB77469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5" y="918268"/>
            <a:ext cx="1185627" cy="118088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27E5FF7-D9E6-471F-A54D-501AD5D73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63" y="337617"/>
            <a:ext cx="2557176" cy="20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4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026087-7625-0A39-5651-E46632C6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4</a:t>
            </a:fld>
            <a:endParaRPr lang="fr-FR"/>
          </a:p>
        </p:txBody>
      </p:sp>
      <p:pic>
        <p:nvPicPr>
          <p:cNvPr id="5" name="Picture 2" descr="La 6e limite planétaire est (officiellement) dépassée">
            <a:extLst>
              <a:ext uri="{FF2B5EF4-FFF2-40B4-BE49-F238E27FC236}">
                <a16:creationId xmlns:a16="http://schemas.microsoft.com/office/drawing/2014/main" id="{D798FC14-D1E5-75B6-77A0-D569084CE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74"/>
          <a:stretch/>
        </p:blipFill>
        <p:spPr bwMode="auto">
          <a:xfrm>
            <a:off x="551384" y="2987662"/>
            <a:ext cx="4999024" cy="32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a 6e limite planétaire est (officiellement) dépassée">
            <a:extLst>
              <a:ext uri="{FF2B5EF4-FFF2-40B4-BE49-F238E27FC236}">
                <a16:creationId xmlns:a16="http://schemas.microsoft.com/office/drawing/2014/main" id="{735D64B3-2CD4-2D33-9269-686BD2058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 bwMode="auto">
          <a:xfrm>
            <a:off x="5550408" y="1196927"/>
            <a:ext cx="6206032" cy="53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34EDAF2B-55A3-117B-1441-98591AC5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07987"/>
            <a:ext cx="4512229" cy="7397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limites planétaires</a:t>
            </a:r>
          </a:p>
        </p:txBody>
      </p:sp>
    </p:spTree>
    <p:extLst>
      <p:ext uri="{BB962C8B-B14F-4D97-AF65-F5344CB8AC3E}">
        <p14:creationId xmlns:p14="http://schemas.microsoft.com/office/powerpoint/2010/main" val="142059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41EB27-67CC-6AD2-CC09-4E1EE8953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59" y="0"/>
            <a:ext cx="8248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6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9997B4-6B2E-19B6-8327-B0D98F8A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E5E26D-D1B9-A791-733B-F9CBE5049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584619"/>
            <a:ext cx="2033355" cy="277160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Image 5" descr="Une image contenant texte, capture d’écran, Site web, Publicité en ligne&#10;&#10;Description générée automatiquement">
            <a:extLst>
              <a:ext uri="{FF2B5EF4-FFF2-40B4-BE49-F238E27FC236}">
                <a16:creationId xmlns:a16="http://schemas.microsoft.com/office/drawing/2014/main" id="{DAF9EA5D-C0AB-584C-1B0C-98E37B562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54" y="1096368"/>
            <a:ext cx="3926459" cy="5565988"/>
          </a:xfrm>
          <a:prstGeom prst="rect">
            <a:avLst/>
          </a:prstGeom>
        </p:spPr>
      </p:pic>
      <p:pic>
        <p:nvPicPr>
          <p:cNvPr id="7" name="Image 6" descr="Une image contenant texte, capture d’écran, skier, montagne&#10;&#10;Description générée automatiquement">
            <a:extLst>
              <a:ext uri="{FF2B5EF4-FFF2-40B4-BE49-F238E27FC236}">
                <a16:creationId xmlns:a16="http://schemas.microsoft.com/office/drawing/2014/main" id="{72D446E3-35EF-DAB4-C7AF-AA06EB6D2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142" y="156083"/>
            <a:ext cx="4703454" cy="670191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02FDD9C-C19D-1126-B27C-9A7E06D8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07987"/>
            <a:ext cx="4227093" cy="7397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L’enjeu climat</a:t>
            </a:r>
          </a:p>
        </p:txBody>
      </p:sp>
    </p:spTree>
    <p:extLst>
      <p:ext uri="{BB962C8B-B14F-4D97-AF65-F5344CB8AC3E}">
        <p14:creationId xmlns:p14="http://schemas.microsoft.com/office/powerpoint/2010/main" val="21403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621EC83-ADD9-229E-9570-7931B6574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7" y="95250"/>
            <a:ext cx="6457950" cy="6667500"/>
          </a:xfrm>
          <a:prstGeom prst="rect">
            <a:avLst/>
          </a:prstGeom>
        </p:spPr>
      </p:pic>
      <p:pic>
        <p:nvPicPr>
          <p:cNvPr id="1026" name="Picture 2" descr="repartition empreinte carbone par secteur dans le monde">
            <a:extLst>
              <a:ext uri="{FF2B5EF4-FFF2-40B4-BE49-F238E27FC236}">
                <a16:creationId xmlns:a16="http://schemas.microsoft.com/office/drawing/2014/main" id="{A0F2D43F-7BAC-8B22-DA38-940FFC256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95250"/>
            <a:ext cx="4503870" cy="281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4701F77-FF7A-3D9C-8594-651CAAA9AAA8}"/>
              </a:ext>
            </a:extLst>
          </p:cNvPr>
          <p:cNvSpPr txBox="1"/>
          <p:nvPr/>
        </p:nvSpPr>
        <p:spPr>
          <a:xfrm>
            <a:off x="368992" y="6247114"/>
            <a:ext cx="156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INSEE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7D34EEEC-AE3F-A0B5-41F4-58BC8E517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7345" y="2822879"/>
            <a:ext cx="4775663" cy="393987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AC6A55D-E512-464C-0FAC-86BD23BD2D4E}"/>
              </a:ext>
            </a:extLst>
          </p:cNvPr>
          <p:cNvSpPr txBox="1"/>
          <p:nvPr/>
        </p:nvSpPr>
        <p:spPr>
          <a:xfrm>
            <a:off x="10771401" y="3233850"/>
            <a:ext cx="13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Emissions CO2 cumulées depuis 1750</a:t>
            </a:r>
          </a:p>
        </p:txBody>
      </p:sp>
    </p:spTree>
    <p:extLst>
      <p:ext uri="{BB962C8B-B14F-4D97-AF65-F5344CB8AC3E}">
        <p14:creationId xmlns:p14="http://schemas.microsoft.com/office/powerpoint/2010/main" val="249219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6CDC69-53A0-3022-88B3-8D93A46C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31EA-CA7B-4226-8421-E677A6DA6FEA}" type="slidenum">
              <a:rPr lang="fr-FR" smtClean="0"/>
              <a:t>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350FCF-6052-701C-3C94-BA06942A3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11"/>
            <a:ext cx="12192000" cy="589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055E03C-73ED-36BA-1552-B20964013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95" y="749635"/>
            <a:ext cx="9523809" cy="53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079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</Words>
  <Application>Microsoft Office PowerPoint</Application>
  <PresentationFormat>Grand écran</PresentationFormat>
  <Paragraphs>154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Aptos</vt:lpstr>
      <vt:lpstr>Aptos Display</vt:lpstr>
      <vt:lpstr>Arial</vt:lpstr>
      <vt:lpstr>Bahnschrift Condensed</vt:lpstr>
      <vt:lpstr>Calibri</vt:lpstr>
      <vt:lpstr>Hind</vt:lpstr>
      <vt:lpstr>Lato</vt:lpstr>
      <vt:lpstr>Wingdings</vt:lpstr>
      <vt:lpstr>Thème Office</vt:lpstr>
      <vt:lpstr>Présentation PowerPoint</vt:lpstr>
      <vt:lpstr>La responsabilité Sociétale - historique</vt:lpstr>
      <vt:lpstr>Présentation PowerPoint</vt:lpstr>
      <vt:lpstr>Les limites planétaires</vt:lpstr>
      <vt:lpstr>Présentation PowerPoint</vt:lpstr>
      <vt:lpstr>L’enjeu climat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FABA</dc:creator>
  <cp:lastModifiedBy>Thierry FABA</cp:lastModifiedBy>
  <cp:revision>38</cp:revision>
  <dcterms:created xsi:type="dcterms:W3CDTF">2024-05-17T07:07:47Z</dcterms:created>
  <dcterms:modified xsi:type="dcterms:W3CDTF">2025-06-23T07:07:18Z</dcterms:modified>
</cp:coreProperties>
</file>